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684" r:id="rId2"/>
    <p:sldId id="259" r:id="rId3"/>
    <p:sldId id="2683" r:id="rId4"/>
    <p:sldId id="2685" r:id="rId5"/>
    <p:sldId id="2681" r:id="rId6"/>
    <p:sldId id="2688" r:id="rId7"/>
    <p:sldId id="2641" r:id="rId8"/>
    <p:sldId id="2689" r:id="rId9"/>
    <p:sldId id="275" r:id="rId10"/>
    <p:sldId id="2690" r:id="rId11"/>
    <p:sldId id="2549" r:id="rId12"/>
    <p:sldId id="2694" r:id="rId13"/>
    <p:sldId id="2715" r:id="rId14"/>
    <p:sldId id="2716" r:id="rId15"/>
    <p:sldId id="2717" r:id="rId16"/>
    <p:sldId id="2718" r:id="rId17"/>
    <p:sldId id="2719" r:id="rId18"/>
    <p:sldId id="2720" r:id="rId19"/>
    <p:sldId id="2560" r:id="rId20"/>
    <p:sldId id="2564" r:id="rId21"/>
    <p:sldId id="2721" r:id="rId22"/>
    <p:sldId id="2722" r:id="rId23"/>
    <p:sldId id="2723" r:id="rId24"/>
    <p:sldId id="2724" r:id="rId25"/>
    <p:sldId id="2725" r:id="rId26"/>
    <p:sldId id="2726" r:id="rId27"/>
    <p:sldId id="2584" r:id="rId28"/>
    <p:sldId id="2637" r:id="rId29"/>
    <p:sldId id="2702" r:id="rId30"/>
    <p:sldId id="2703" r:id="rId31"/>
    <p:sldId id="2649" r:id="rId32"/>
  </p:sldIdLst>
  <p:sldSz cx="12192000" cy="6858000"/>
  <p:notesSz cx="6858000" cy="9144000"/>
  <p:embeddedFontLst>
    <p:embeddedFont>
      <p:font typeface="Bebas Neue" panose="020B0606020202050201" pitchFamily="34" charset="0"/>
      <p:regular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Poppins Light" panose="00000400000000000000" pitchFamily="2" charset="0"/>
      <p:regular r:id="rId39"/>
      <p:italic r:id="rId40"/>
    </p:embeddedFont>
    <p:embeddedFont>
      <p:font typeface="Salpama Bold" panose="020B0604020202020204" charset="-52"/>
      <p:bold r:id="rId41"/>
    </p:embeddedFont>
    <p:embeddedFont>
      <p:font typeface="Salpama Book" panose="020B0604020202020204" charset="-52"/>
      <p:regular r:id="rId42"/>
    </p:embeddedFont>
    <p:embeddedFont>
      <p:font typeface="Salpama Medium" panose="020B0604020202020204" charset="-5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3D49FC-B8A9-4838-86AF-7DC3CF3E6A25}">
          <p14:sldIdLst>
            <p14:sldId id="2684"/>
            <p14:sldId id="259"/>
            <p14:sldId id="2683"/>
            <p14:sldId id="2685"/>
            <p14:sldId id="2681"/>
            <p14:sldId id="2688"/>
            <p14:sldId id="2641"/>
            <p14:sldId id="2689"/>
            <p14:sldId id="275"/>
            <p14:sldId id="2690"/>
            <p14:sldId id="2549"/>
            <p14:sldId id="2694"/>
            <p14:sldId id="2715"/>
            <p14:sldId id="2716"/>
            <p14:sldId id="2717"/>
            <p14:sldId id="2718"/>
            <p14:sldId id="2719"/>
            <p14:sldId id="2720"/>
            <p14:sldId id="2560"/>
            <p14:sldId id="2564"/>
            <p14:sldId id="2721"/>
            <p14:sldId id="2722"/>
            <p14:sldId id="2723"/>
            <p14:sldId id="2724"/>
            <p14:sldId id="2725"/>
            <p14:sldId id="2726"/>
            <p14:sldId id="2584"/>
            <p14:sldId id="2637"/>
            <p14:sldId id="2702"/>
            <p14:sldId id="2703"/>
            <p14:sldId id="2649"/>
          </p14:sldIdLst>
        </p14:section>
        <p14:section name="Промышленность" id="{71DEBE6B-7205-4AFA-83BB-103F8547A2D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EBB"/>
    <a:srgbClr val="02293E"/>
    <a:srgbClr val="ECECEC"/>
    <a:srgbClr val="FD7E39"/>
    <a:srgbClr val="0089C9"/>
    <a:srgbClr val="D882DD"/>
    <a:srgbClr val="05318B"/>
    <a:srgbClr val="F5F5F5"/>
    <a:srgbClr val="A6DB8A"/>
    <a:srgbClr val="CD2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2" autoAdjust="0"/>
    <p:restoredTop sz="93447" autoAdjust="0"/>
  </p:normalViewPr>
  <p:slideViewPr>
    <p:cSldViewPr snapToGrid="0">
      <p:cViewPr varScale="1">
        <p:scale>
          <a:sx n="60" d="100"/>
          <a:sy n="60" d="100"/>
        </p:scale>
        <p:origin x="688" y="44"/>
      </p:cViewPr>
      <p:guideLst>
        <p:guide orient="horz" pos="3702"/>
        <p:guide orient="horz" pos="368"/>
        <p:guide pos="3840"/>
      </p:guideLst>
    </p:cSldViewPr>
  </p:slideViewPr>
  <p:outlineViewPr>
    <p:cViewPr>
      <p:scale>
        <a:sx n="33" d="100"/>
        <a:sy n="33" d="100"/>
      </p:scale>
      <p:origin x="0" y="-5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280" y="3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7F590-3188-4427-AC5D-F157A787B89E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90644-7266-4EBF-8F03-DCA4FC38D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73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90644-7266-4EBF-8F03-DCA4FC38D6E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5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itchFamily="34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7853" indent="-2876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0544" indent="-230109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0761" indent="-230109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0979" indent="-230109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1196" indent="-230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1414" indent="-230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1631" indent="-230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1849" indent="-2301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F7C9EAC-3508-4926-82BC-10D8B172243C}" type="slidenum">
              <a:rPr lang="fi-FI" altLang="ru-RU" smtClean="0"/>
              <a:pPr/>
              <a:t>12</a:t>
            </a:fld>
            <a:endParaRPr lang="fi-FI" altLang="ru-RU" dirty="0"/>
          </a:p>
        </p:txBody>
      </p:sp>
    </p:spTree>
    <p:extLst>
      <p:ext uri="{BB962C8B-B14F-4D97-AF65-F5344CB8AC3E}">
        <p14:creationId xmlns:p14="http://schemas.microsoft.com/office/powerpoint/2010/main" val="244727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itchFamily="34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F7C9EAC-3508-4926-82BC-10D8B172243C}" type="slidenum">
              <a:rPr lang="fi-FI" altLang="ru-RU" smtClean="0"/>
              <a:pPr/>
              <a:t>20</a:t>
            </a:fld>
            <a:endParaRPr lang="fi-FI" altLang="ru-RU"/>
          </a:p>
        </p:txBody>
      </p:sp>
    </p:spTree>
    <p:extLst>
      <p:ext uri="{BB962C8B-B14F-4D97-AF65-F5344CB8AC3E}">
        <p14:creationId xmlns:p14="http://schemas.microsoft.com/office/powerpoint/2010/main" val="318963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7109-68C3-F1D3-F42C-CC8948BA9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58686"/>
            <a:ext cx="5524500" cy="3704978"/>
          </a:xfrm>
          <a:prstGeom prst="rect">
            <a:avLst/>
          </a:prstGeom>
        </p:spPr>
        <p:txBody>
          <a:bodyPr/>
          <a:lstStyle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5EE8-933F-8130-8D88-FC34E48B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7546-0C98-416B-A1BA-525E14935A38}" type="datetime1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AD43D-3FE2-24B1-3CF5-4CECC44C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3CB6F-229B-7C07-9A47-DA9839DA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14E1BE09-EAA5-757C-5689-933E49AAA336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97B7843-3862-B6BB-F7B3-BE1BD0BD25BA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6C52511-BF60-7BA8-CF26-DEFFB9C34F0A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D2EC07-51E8-BD87-2A16-EF10834DECBF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E10324-B6B8-75E4-8AE3-A0B6A9B7FD6E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C100EC1-9D40-B0F6-E1A5-B1CB3097C8F7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C929429-700E-B9F0-F6C2-033E11FE718F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BE3C8B-05C5-9C69-9D13-EC5EBAE9153D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21267-1526-3A69-3E49-C490BBB6B8FE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0D79AD0-6433-65C4-5297-DE2BB8E37370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26106CA5-4854-AE54-E3B1-F65B7B27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84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035DEA3-575B-A2CF-6882-64ADD98DA0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32500" cy="3430800"/>
          </a:xfrm>
        </p:spPr>
        <p:txBody>
          <a:bodyPr/>
          <a:lstStyle/>
          <a:p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76490AB-FB9C-229F-D951-7C9C907784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2500" y="0"/>
            <a:ext cx="6159500" cy="3430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E6E2342-CEE0-A930-A28D-828DA8A07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96390"/>
            <a:ext cx="4581525" cy="853200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EBE8CF3-3271-4D2A-AC73-E1510A11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0889" y="2296390"/>
            <a:ext cx="4583112" cy="853200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23E415-43B9-B44D-E8B5-41886DDCE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7200"/>
            <a:ext cx="6032500" cy="34308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B0E677-446B-E005-2539-D650A6CE05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9500" y="3427200"/>
            <a:ext cx="6032500" cy="34308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C8D897-D71B-D5AD-D012-6136DFE054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8000" y="5560300"/>
            <a:ext cx="4581525" cy="853200"/>
          </a:xfrm>
          <a:noFill/>
        </p:spPr>
        <p:txBody>
          <a:bodyPr anchor="b" anchorCtr="0"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212D98-5BA3-4348-E9D4-AA31C875CA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00889" y="5560300"/>
            <a:ext cx="4581525" cy="853200"/>
          </a:xfrm>
          <a:noFill/>
        </p:spPr>
        <p:txBody>
          <a:bodyPr anchor="b" anchorCtr="0"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47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55F3-CDE7-57D4-01ED-D76E16EA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CFE49-EAD9-99FB-469A-BCA05547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A3A1-26D5-4344-85FE-E794DAFA551F}" type="datetime1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8BC53-1FA9-F1A0-4B43-ED0C1D76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0F9AC-F10A-FAEC-0C94-54D964D2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1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55F3-CDE7-57D4-01ED-D76E16EA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CFE49-EAD9-99FB-469A-BCA05547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A3A1-26D5-4344-85FE-E794DAFA551F}" type="datetime1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8BC53-1FA9-F1A0-4B43-ED0C1D76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0F9AC-F10A-FAEC-0C94-54D964D2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9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48EAF-3CAE-24A4-D80D-A336BF4A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736D6-FF10-46BD-A67B-584CD24FD85E}" type="datetime1">
              <a:rPr lang="en-GB" smtClean="0"/>
              <a:t>05/12/2024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09122-C57E-A5A8-48F3-73C56716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370E5-3DCD-1E68-77ED-45CE9C0B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22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4915399-1FA9-FAFA-719F-901FF8F8603B}"/>
              </a:ext>
            </a:extLst>
          </p:cNvPr>
          <p:cNvSpPr/>
          <p:nvPr userDrawn="1"/>
        </p:nvSpPr>
        <p:spPr>
          <a:xfrm flipH="1">
            <a:off x="5214936" y="0"/>
            <a:ext cx="6977063" cy="6858000"/>
          </a:xfrm>
          <a:prstGeom prst="rect">
            <a:avLst/>
          </a:prstGeom>
          <a:gradFill flip="none" rotWithShape="1">
            <a:gsLst>
              <a:gs pos="10000">
                <a:schemeClr val="accent6"/>
              </a:gs>
              <a:gs pos="100000">
                <a:schemeClr val="accent2"/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E91CFD9-95FB-0D92-A15C-FC0D14EA2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938" y="0"/>
            <a:ext cx="697706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4EBF2-1223-C898-6F2A-FF862D4B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937" y="1179000"/>
            <a:ext cx="5961063" cy="468000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4CA0F8-CDAD-9525-3C84-6FF54C107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C485A4-EF77-B631-C943-081252C2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74A61-13E2-F43D-95A9-FA92E0C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943843-7101-D218-4A85-80D2400B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E501C3-0B1B-07CC-A936-E9A961A8E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458686"/>
            <a:ext cx="3640138" cy="3704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BEF463B9-4133-D3D0-4E6F-1A429F8CD912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FD80C68-A139-65A2-60A7-F36F3CDF1637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BC0FC2-075A-32E4-4B0A-113CD4AE57DE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6BF4CB-5EC4-AA91-12DB-57F5252A7295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CE838FF-6082-7CC3-F33D-B52A24436278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9F776B1-D717-D98D-4FC2-5C7F862F963D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AB65522-1AC9-59E0-821F-1BD5C4F600F4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8D917C2-B9F2-44ED-175A-8FF8751ECD38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F71D71-EF97-E523-A830-1825DEC93BA4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21EFC8-1892-0EA0-A6BC-CE40C6D7BD29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9025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FCCAEF0-93A4-7BC0-506B-866B2260ABD6}"/>
              </a:ext>
            </a:extLst>
          </p:cNvPr>
          <p:cNvSpPr/>
          <p:nvPr userDrawn="1"/>
        </p:nvSpPr>
        <p:spPr>
          <a:xfrm>
            <a:off x="10869613" y="0"/>
            <a:ext cx="132238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3750D06-704A-0CBC-FC2A-441CA6394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59500" y="0"/>
            <a:ext cx="6032500" cy="6857999"/>
          </a:xfrm>
          <a:custGeom>
            <a:avLst/>
            <a:gdLst>
              <a:gd name="connsiteX0" fmla="*/ 5404156 w 6032500"/>
              <a:gd name="connsiteY0" fmla="*/ 6171865 h 6857998"/>
              <a:gd name="connsiteX1" fmla="*/ 5404156 w 6032500"/>
              <a:gd name="connsiteY1" fmla="*/ 6245010 h 6857998"/>
              <a:gd name="connsiteX2" fmla="*/ 5424244 w 6032500"/>
              <a:gd name="connsiteY2" fmla="*/ 6245010 h 6857998"/>
              <a:gd name="connsiteX3" fmla="*/ 5424244 w 6032500"/>
              <a:gd name="connsiteY3" fmla="*/ 6191953 h 6857998"/>
              <a:gd name="connsiteX4" fmla="*/ 5436088 w 6032500"/>
              <a:gd name="connsiteY4" fmla="*/ 6191953 h 6857998"/>
              <a:gd name="connsiteX5" fmla="*/ 5455662 w 6032500"/>
              <a:gd name="connsiteY5" fmla="*/ 6209470 h 6857998"/>
              <a:gd name="connsiteX6" fmla="*/ 5455662 w 6032500"/>
              <a:gd name="connsiteY6" fmla="*/ 6245010 h 6857998"/>
              <a:gd name="connsiteX7" fmla="*/ 5475750 w 6032500"/>
              <a:gd name="connsiteY7" fmla="*/ 6245010 h 6857998"/>
              <a:gd name="connsiteX8" fmla="*/ 5475750 w 6032500"/>
              <a:gd name="connsiteY8" fmla="*/ 6210499 h 6857998"/>
              <a:gd name="connsiteX9" fmla="*/ 5437630 w 6032500"/>
              <a:gd name="connsiteY9" fmla="*/ 6171865 h 6857998"/>
              <a:gd name="connsiteX10" fmla="*/ 5374803 w 6032500"/>
              <a:gd name="connsiteY10" fmla="*/ 6171865 h 6857998"/>
              <a:gd name="connsiteX11" fmla="*/ 5374803 w 6032500"/>
              <a:gd name="connsiteY11" fmla="*/ 6245010 h 6857998"/>
              <a:gd name="connsiteX12" fmla="*/ 5394891 w 6032500"/>
              <a:gd name="connsiteY12" fmla="*/ 6245010 h 6857998"/>
              <a:gd name="connsiteX13" fmla="*/ 5394891 w 6032500"/>
              <a:gd name="connsiteY13" fmla="*/ 6171865 h 6857998"/>
              <a:gd name="connsiteX14" fmla="*/ 5294443 w 6032500"/>
              <a:gd name="connsiteY14" fmla="*/ 6171865 h 6857998"/>
              <a:gd name="connsiteX15" fmla="*/ 5294443 w 6032500"/>
              <a:gd name="connsiteY15" fmla="*/ 6245010 h 6857998"/>
              <a:gd name="connsiteX16" fmla="*/ 5314531 w 6032500"/>
              <a:gd name="connsiteY16" fmla="*/ 6245010 h 6857998"/>
              <a:gd name="connsiteX17" fmla="*/ 5314531 w 6032500"/>
              <a:gd name="connsiteY17" fmla="*/ 6191953 h 6857998"/>
              <a:gd name="connsiteX18" fmla="*/ 5325861 w 6032500"/>
              <a:gd name="connsiteY18" fmla="*/ 6191953 h 6857998"/>
              <a:gd name="connsiteX19" fmla="*/ 5345949 w 6032500"/>
              <a:gd name="connsiteY19" fmla="*/ 6209470 h 6857998"/>
              <a:gd name="connsiteX20" fmla="*/ 5345949 w 6032500"/>
              <a:gd name="connsiteY20" fmla="*/ 6245010 h 6857998"/>
              <a:gd name="connsiteX21" fmla="*/ 5366037 w 6032500"/>
              <a:gd name="connsiteY21" fmla="*/ 6245010 h 6857998"/>
              <a:gd name="connsiteX22" fmla="*/ 5366037 w 6032500"/>
              <a:gd name="connsiteY22" fmla="*/ 6210499 h 6857998"/>
              <a:gd name="connsiteX23" fmla="*/ 5327917 w 6032500"/>
              <a:gd name="connsiteY23" fmla="*/ 6171865 h 6857998"/>
              <a:gd name="connsiteX24" fmla="*/ 5264568 w 6032500"/>
              <a:gd name="connsiteY24" fmla="*/ 6171865 h 6857998"/>
              <a:gd name="connsiteX25" fmla="*/ 5264568 w 6032500"/>
              <a:gd name="connsiteY25" fmla="*/ 6245010 h 6857998"/>
              <a:gd name="connsiteX26" fmla="*/ 5285170 w 6032500"/>
              <a:gd name="connsiteY26" fmla="*/ 6245010 h 6857998"/>
              <a:gd name="connsiteX27" fmla="*/ 5285170 w 6032500"/>
              <a:gd name="connsiteY27" fmla="*/ 6171865 h 6857998"/>
              <a:gd name="connsiteX28" fmla="*/ 5384068 w 6032500"/>
              <a:gd name="connsiteY28" fmla="*/ 6130660 h 6857998"/>
              <a:gd name="connsiteX29" fmla="*/ 5370673 w 6032500"/>
              <a:gd name="connsiteY29" fmla="*/ 6144055 h 6857998"/>
              <a:gd name="connsiteX30" fmla="*/ 5384068 w 6032500"/>
              <a:gd name="connsiteY30" fmla="*/ 6157964 h 6857998"/>
              <a:gd name="connsiteX31" fmla="*/ 5397977 w 6032500"/>
              <a:gd name="connsiteY31" fmla="*/ 6144055 h 6857998"/>
              <a:gd name="connsiteX32" fmla="*/ 5384068 w 6032500"/>
              <a:gd name="connsiteY32" fmla="*/ 6130660 h 6857998"/>
              <a:gd name="connsiteX33" fmla="*/ 5274355 w 6032500"/>
              <a:gd name="connsiteY33" fmla="*/ 6130660 h 6857998"/>
              <a:gd name="connsiteX34" fmla="*/ 5260960 w 6032500"/>
              <a:gd name="connsiteY34" fmla="*/ 6144055 h 6857998"/>
              <a:gd name="connsiteX35" fmla="*/ 5274355 w 6032500"/>
              <a:gd name="connsiteY35" fmla="*/ 6157964 h 6857998"/>
              <a:gd name="connsiteX36" fmla="*/ 5288264 w 6032500"/>
              <a:gd name="connsiteY36" fmla="*/ 6144055 h 6857998"/>
              <a:gd name="connsiteX37" fmla="*/ 5274355 w 6032500"/>
              <a:gd name="connsiteY37" fmla="*/ 6130660 h 6857998"/>
              <a:gd name="connsiteX38" fmla="*/ 5222335 w 6032500"/>
              <a:gd name="connsiteY38" fmla="*/ 6130660 h 6857998"/>
              <a:gd name="connsiteX39" fmla="*/ 5222335 w 6032500"/>
              <a:gd name="connsiteY39" fmla="*/ 6206891 h 6857998"/>
              <a:gd name="connsiteX40" fmla="*/ 5258389 w 6032500"/>
              <a:gd name="connsiteY40" fmla="*/ 6245010 h 6857998"/>
              <a:gd name="connsiteX41" fmla="*/ 5258389 w 6032500"/>
              <a:gd name="connsiteY41" fmla="*/ 6224922 h 6857998"/>
              <a:gd name="connsiteX42" fmla="*/ 5242423 w 6032500"/>
              <a:gd name="connsiteY42" fmla="*/ 6207404 h 6857998"/>
              <a:gd name="connsiteX43" fmla="*/ 5242423 w 6032500"/>
              <a:gd name="connsiteY43" fmla="*/ 6130660 h 6857998"/>
              <a:gd name="connsiteX44" fmla="*/ 5215641 w 6032500"/>
              <a:gd name="connsiteY44" fmla="*/ 6129631 h 6857998"/>
              <a:gd name="connsiteX45" fmla="*/ 5148675 w 6032500"/>
              <a:gd name="connsiteY45" fmla="*/ 6172893 h 6857998"/>
              <a:gd name="connsiteX46" fmla="*/ 5148675 w 6032500"/>
              <a:gd name="connsiteY46" fmla="*/ 6130660 h 6857998"/>
              <a:gd name="connsiteX47" fmla="*/ 5128073 w 6032500"/>
              <a:gd name="connsiteY47" fmla="*/ 6130660 h 6857998"/>
              <a:gd name="connsiteX48" fmla="*/ 5128073 w 6032500"/>
              <a:gd name="connsiteY48" fmla="*/ 6245008 h 6857998"/>
              <a:gd name="connsiteX49" fmla="*/ 5148675 w 6032500"/>
              <a:gd name="connsiteY49" fmla="*/ 6245008 h 6857998"/>
              <a:gd name="connsiteX50" fmla="*/ 5148675 w 6032500"/>
              <a:gd name="connsiteY50" fmla="*/ 6198140 h 6857998"/>
              <a:gd name="connsiteX51" fmla="*/ 5215641 w 6032500"/>
              <a:gd name="connsiteY51" fmla="*/ 6246037 h 6857998"/>
              <a:gd name="connsiteX52" fmla="*/ 5215641 w 6032500"/>
              <a:gd name="connsiteY52" fmla="*/ 6220799 h 6857998"/>
              <a:gd name="connsiteX53" fmla="*/ 5165156 w 6032500"/>
              <a:gd name="connsiteY53" fmla="*/ 6185773 h 6857998"/>
              <a:gd name="connsiteX54" fmla="*/ 5215641 w 6032500"/>
              <a:gd name="connsiteY54" fmla="*/ 6153327 h 6857998"/>
              <a:gd name="connsiteX55" fmla="*/ 5303716 w 6032500"/>
              <a:gd name="connsiteY55" fmla="*/ 5981285 h 6857998"/>
              <a:gd name="connsiteX56" fmla="*/ 5386046 w 6032500"/>
              <a:gd name="connsiteY56" fmla="*/ 5997909 h 6857998"/>
              <a:gd name="connsiteX57" fmla="*/ 5453163 w 6032500"/>
              <a:gd name="connsiteY57" fmla="*/ 6043219 h 6857998"/>
              <a:gd name="connsiteX58" fmla="*/ 5498354 w 6032500"/>
              <a:gd name="connsiteY58" fmla="*/ 6110359 h 6857998"/>
              <a:gd name="connsiteX59" fmla="*/ 5514906 w 6032500"/>
              <a:gd name="connsiteY59" fmla="*/ 6192475 h 6857998"/>
              <a:gd name="connsiteX60" fmla="*/ 5498354 w 6032500"/>
              <a:gd name="connsiteY60" fmla="*/ 6274893 h 6857998"/>
              <a:gd name="connsiteX61" fmla="*/ 5498346 w 6032500"/>
              <a:gd name="connsiteY61" fmla="*/ 6274893 h 6857998"/>
              <a:gd name="connsiteX62" fmla="*/ 5453155 w 6032500"/>
              <a:gd name="connsiteY62" fmla="*/ 6342183 h 6857998"/>
              <a:gd name="connsiteX63" fmla="*/ 5386038 w 6032500"/>
              <a:gd name="connsiteY63" fmla="*/ 6387541 h 6857998"/>
              <a:gd name="connsiteX64" fmla="*/ 5303708 w 6032500"/>
              <a:gd name="connsiteY64" fmla="*/ 6404172 h 6857998"/>
              <a:gd name="connsiteX65" fmla="*/ 5221678 w 6032500"/>
              <a:gd name="connsiteY65" fmla="*/ 6387541 h 6857998"/>
              <a:gd name="connsiteX66" fmla="*/ 5154721 w 6032500"/>
              <a:gd name="connsiteY66" fmla="*/ 6342183 h 6857998"/>
              <a:gd name="connsiteX67" fmla="*/ 5109584 w 6032500"/>
              <a:gd name="connsiteY67" fmla="*/ 6274893 h 6857998"/>
              <a:gd name="connsiteX68" fmla="*/ 5093041 w 6032500"/>
              <a:gd name="connsiteY68" fmla="*/ 6192475 h 6857998"/>
              <a:gd name="connsiteX69" fmla="*/ 5109584 w 6032500"/>
              <a:gd name="connsiteY69" fmla="*/ 6110359 h 6857998"/>
              <a:gd name="connsiteX70" fmla="*/ 5154721 w 6032500"/>
              <a:gd name="connsiteY70" fmla="*/ 6043219 h 6857998"/>
              <a:gd name="connsiteX71" fmla="*/ 5221686 w 6032500"/>
              <a:gd name="connsiteY71" fmla="*/ 5997909 h 6857998"/>
              <a:gd name="connsiteX72" fmla="*/ 5303716 w 6032500"/>
              <a:gd name="connsiteY72" fmla="*/ 5981285 h 6857998"/>
              <a:gd name="connsiteX73" fmla="*/ 5303716 w 6032500"/>
              <a:gd name="connsiteY73" fmla="*/ 5972013 h 6857998"/>
              <a:gd name="connsiteX74" fmla="*/ 5218063 w 6032500"/>
              <a:gd name="connsiteY74" fmla="*/ 5989372 h 6857998"/>
              <a:gd name="connsiteX75" fmla="*/ 5148154 w 6032500"/>
              <a:gd name="connsiteY75" fmla="*/ 6036668 h 6857998"/>
              <a:gd name="connsiteX76" fmla="*/ 5101039 w 6032500"/>
              <a:gd name="connsiteY76" fmla="*/ 6106751 h 6857998"/>
              <a:gd name="connsiteX77" fmla="*/ 5083776 w 6032500"/>
              <a:gd name="connsiteY77" fmla="*/ 6192468 h 6857998"/>
              <a:gd name="connsiteX78" fmla="*/ 5101047 w 6032500"/>
              <a:gd name="connsiteY78" fmla="*/ 6278485 h 6857998"/>
              <a:gd name="connsiteX79" fmla="*/ 5148162 w 6032500"/>
              <a:gd name="connsiteY79" fmla="*/ 6348718 h 6857998"/>
              <a:gd name="connsiteX80" fmla="*/ 5218071 w 6032500"/>
              <a:gd name="connsiteY80" fmla="*/ 6396070 h 6857998"/>
              <a:gd name="connsiteX81" fmla="*/ 5303724 w 6032500"/>
              <a:gd name="connsiteY81" fmla="*/ 6413437 h 6857998"/>
              <a:gd name="connsiteX82" fmla="*/ 5389670 w 6032500"/>
              <a:gd name="connsiteY82" fmla="*/ 6396070 h 6857998"/>
              <a:gd name="connsiteX83" fmla="*/ 5459729 w 6032500"/>
              <a:gd name="connsiteY83" fmla="*/ 6348718 h 6857998"/>
              <a:gd name="connsiteX84" fmla="*/ 5506899 w 6032500"/>
              <a:gd name="connsiteY84" fmla="*/ 6278477 h 6857998"/>
              <a:gd name="connsiteX85" fmla="*/ 5524179 w 6032500"/>
              <a:gd name="connsiteY85" fmla="*/ 6192460 h 6857998"/>
              <a:gd name="connsiteX86" fmla="*/ 5506899 w 6032500"/>
              <a:gd name="connsiteY86" fmla="*/ 6106735 h 6857998"/>
              <a:gd name="connsiteX87" fmla="*/ 5506891 w 6032500"/>
              <a:gd name="connsiteY87" fmla="*/ 6106751 h 6857998"/>
              <a:gd name="connsiteX88" fmla="*/ 5459721 w 6032500"/>
              <a:gd name="connsiteY88" fmla="*/ 6036668 h 6857998"/>
              <a:gd name="connsiteX89" fmla="*/ 5389662 w 6032500"/>
              <a:gd name="connsiteY89" fmla="*/ 5989372 h 6857998"/>
              <a:gd name="connsiteX90" fmla="*/ 5303716 w 6032500"/>
              <a:gd name="connsiteY90" fmla="*/ 5972013 h 6857998"/>
              <a:gd name="connsiteX91" fmla="*/ 0 w 6032500"/>
              <a:gd name="connsiteY91" fmla="*/ 0 h 6857998"/>
              <a:gd name="connsiteX92" fmla="*/ 6032500 w 6032500"/>
              <a:gd name="connsiteY92" fmla="*/ 0 h 6857998"/>
              <a:gd name="connsiteX93" fmla="*/ 6032500 w 6032500"/>
              <a:gd name="connsiteY93" fmla="*/ 6857998 h 6857998"/>
              <a:gd name="connsiteX94" fmla="*/ 0 w 6032500"/>
              <a:gd name="connsiteY94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032500" h="6857998">
                <a:moveTo>
                  <a:pt x="5404156" y="6171865"/>
                </a:moveTo>
                <a:lnTo>
                  <a:pt x="5404156" y="6245010"/>
                </a:lnTo>
                <a:lnTo>
                  <a:pt x="5424244" y="6245010"/>
                </a:lnTo>
                <a:lnTo>
                  <a:pt x="5424244" y="6191953"/>
                </a:lnTo>
                <a:lnTo>
                  <a:pt x="5436088" y="6191953"/>
                </a:lnTo>
                <a:cubicBezTo>
                  <a:pt x="5448446" y="6191953"/>
                  <a:pt x="5455662" y="6199161"/>
                  <a:pt x="5455662" y="6209470"/>
                </a:cubicBezTo>
                <a:lnTo>
                  <a:pt x="5455662" y="6245010"/>
                </a:lnTo>
                <a:lnTo>
                  <a:pt x="5475750" y="6245010"/>
                </a:lnTo>
                <a:lnTo>
                  <a:pt x="5475750" y="6210499"/>
                </a:lnTo>
                <a:cubicBezTo>
                  <a:pt x="5475750" y="6186288"/>
                  <a:pt x="5461327" y="6171865"/>
                  <a:pt x="5437630" y="6171865"/>
                </a:cubicBezTo>
                <a:close/>
                <a:moveTo>
                  <a:pt x="5374803" y="6171865"/>
                </a:moveTo>
                <a:lnTo>
                  <a:pt x="5374803" y="6245010"/>
                </a:lnTo>
                <a:lnTo>
                  <a:pt x="5394891" y="6245010"/>
                </a:lnTo>
                <a:lnTo>
                  <a:pt x="5394891" y="6171865"/>
                </a:lnTo>
                <a:close/>
                <a:moveTo>
                  <a:pt x="5294443" y="6171865"/>
                </a:moveTo>
                <a:lnTo>
                  <a:pt x="5294443" y="6245010"/>
                </a:lnTo>
                <a:lnTo>
                  <a:pt x="5314531" y="6245010"/>
                </a:lnTo>
                <a:lnTo>
                  <a:pt x="5314531" y="6191953"/>
                </a:lnTo>
                <a:lnTo>
                  <a:pt x="5325861" y="6191953"/>
                </a:lnTo>
                <a:cubicBezTo>
                  <a:pt x="5338741" y="6191953"/>
                  <a:pt x="5345949" y="6199161"/>
                  <a:pt x="5345949" y="6209470"/>
                </a:cubicBezTo>
                <a:lnTo>
                  <a:pt x="5345949" y="6245010"/>
                </a:lnTo>
                <a:lnTo>
                  <a:pt x="5366037" y="6245010"/>
                </a:lnTo>
                <a:lnTo>
                  <a:pt x="5366037" y="6210499"/>
                </a:lnTo>
                <a:cubicBezTo>
                  <a:pt x="5366037" y="6186288"/>
                  <a:pt x="5351614" y="6171865"/>
                  <a:pt x="5327917" y="6171865"/>
                </a:cubicBezTo>
                <a:close/>
                <a:moveTo>
                  <a:pt x="5264568" y="6171865"/>
                </a:moveTo>
                <a:lnTo>
                  <a:pt x="5264568" y="6245010"/>
                </a:lnTo>
                <a:lnTo>
                  <a:pt x="5285170" y="6245010"/>
                </a:lnTo>
                <a:lnTo>
                  <a:pt x="5285170" y="6171865"/>
                </a:lnTo>
                <a:close/>
                <a:moveTo>
                  <a:pt x="5384068" y="6130660"/>
                </a:moveTo>
                <a:cubicBezTo>
                  <a:pt x="5376860" y="6130660"/>
                  <a:pt x="5370673" y="6136325"/>
                  <a:pt x="5370673" y="6144055"/>
                </a:cubicBezTo>
                <a:cubicBezTo>
                  <a:pt x="5370673" y="6151785"/>
                  <a:pt x="5376852" y="6157964"/>
                  <a:pt x="5384068" y="6157964"/>
                </a:cubicBezTo>
                <a:cubicBezTo>
                  <a:pt x="5391798" y="6157964"/>
                  <a:pt x="5397977" y="6151785"/>
                  <a:pt x="5397977" y="6144055"/>
                </a:cubicBezTo>
                <a:cubicBezTo>
                  <a:pt x="5397977" y="6136325"/>
                  <a:pt x="5391798" y="6130660"/>
                  <a:pt x="5384068" y="6130660"/>
                </a:cubicBezTo>
                <a:close/>
                <a:moveTo>
                  <a:pt x="5274355" y="6130660"/>
                </a:moveTo>
                <a:cubicBezTo>
                  <a:pt x="5266625" y="6130660"/>
                  <a:pt x="5260960" y="6136325"/>
                  <a:pt x="5260960" y="6144055"/>
                </a:cubicBezTo>
                <a:cubicBezTo>
                  <a:pt x="5260960" y="6151785"/>
                  <a:pt x="5266625" y="6157964"/>
                  <a:pt x="5274355" y="6157964"/>
                </a:cubicBezTo>
                <a:cubicBezTo>
                  <a:pt x="5282085" y="6157964"/>
                  <a:pt x="5288264" y="6151785"/>
                  <a:pt x="5288264" y="6144055"/>
                </a:cubicBezTo>
                <a:cubicBezTo>
                  <a:pt x="5288264" y="6136325"/>
                  <a:pt x="5282085" y="6130660"/>
                  <a:pt x="5274355" y="6130660"/>
                </a:cubicBezTo>
                <a:close/>
                <a:moveTo>
                  <a:pt x="5222335" y="6130660"/>
                </a:moveTo>
                <a:lnTo>
                  <a:pt x="5222335" y="6206891"/>
                </a:lnTo>
                <a:cubicBezTo>
                  <a:pt x="5222335" y="6229558"/>
                  <a:pt x="5235729" y="6244495"/>
                  <a:pt x="5258389" y="6245010"/>
                </a:cubicBezTo>
                <a:lnTo>
                  <a:pt x="5258389" y="6224922"/>
                </a:lnTo>
                <a:cubicBezTo>
                  <a:pt x="5248088" y="6223379"/>
                  <a:pt x="5242423" y="6216678"/>
                  <a:pt x="5242423" y="6207404"/>
                </a:cubicBezTo>
                <a:lnTo>
                  <a:pt x="5242423" y="6130660"/>
                </a:lnTo>
                <a:close/>
                <a:moveTo>
                  <a:pt x="5215641" y="6129631"/>
                </a:moveTo>
                <a:lnTo>
                  <a:pt x="5148675" y="6172893"/>
                </a:lnTo>
                <a:lnTo>
                  <a:pt x="5148675" y="6130660"/>
                </a:lnTo>
                <a:lnTo>
                  <a:pt x="5128073" y="6130660"/>
                </a:lnTo>
                <a:lnTo>
                  <a:pt x="5128073" y="6245008"/>
                </a:lnTo>
                <a:lnTo>
                  <a:pt x="5148675" y="6245008"/>
                </a:lnTo>
                <a:lnTo>
                  <a:pt x="5148675" y="6198140"/>
                </a:lnTo>
                <a:lnTo>
                  <a:pt x="5215641" y="6246037"/>
                </a:lnTo>
                <a:lnTo>
                  <a:pt x="5215641" y="6220799"/>
                </a:lnTo>
                <a:lnTo>
                  <a:pt x="5165156" y="6185773"/>
                </a:lnTo>
                <a:lnTo>
                  <a:pt x="5215641" y="6153327"/>
                </a:lnTo>
                <a:close/>
                <a:moveTo>
                  <a:pt x="5303716" y="5981285"/>
                </a:moveTo>
                <a:cubicBezTo>
                  <a:pt x="5332167" y="5981285"/>
                  <a:pt x="5359993" y="5986879"/>
                  <a:pt x="5386046" y="5997909"/>
                </a:cubicBezTo>
                <a:cubicBezTo>
                  <a:pt x="5411198" y="6008558"/>
                  <a:pt x="5433778" y="6023796"/>
                  <a:pt x="5453163" y="6043219"/>
                </a:cubicBezTo>
                <a:cubicBezTo>
                  <a:pt x="5472530" y="6062620"/>
                  <a:pt x="5487737" y="6085207"/>
                  <a:pt x="5498354" y="6110359"/>
                </a:cubicBezTo>
                <a:cubicBezTo>
                  <a:pt x="5509336" y="6136373"/>
                  <a:pt x="5514906" y="6164001"/>
                  <a:pt x="5514906" y="6192475"/>
                </a:cubicBezTo>
                <a:cubicBezTo>
                  <a:pt x="5514906" y="6220950"/>
                  <a:pt x="5509336" y="6248800"/>
                  <a:pt x="5498354" y="6274893"/>
                </a:cubicBezTo>
                <a:lnTo>
                  <a:pt x="5498346" y="6274893"/>
                </a:lnTo>
                <a:cubicBezTo>
                  <a:pt x="5487729" y="6300108"/>
                  <a:pt x="5472522" y="6322752"/>
                  <a:pt x="5453155" y="6342183"/>
                </a:cubicBezTo>
                <a:cubicBezTo>
                  <a:pt x="5433778" y="6361622"/>
                  <a:pt x="5411198" y="6376884"/>
                  <a:pt x="5386038" y="6387541"/>
                </a:cubicBezTo>
                <a:cubicBezTo>
                  <a:pt x="5359993" y="6398578"/>
                  <a:pt x="5332294" y="6404172"/>
                  <a:pt x="5303708" y="6404172"/>
                </a:cubicBezTo>
                <a:cubicBezTo>
                  <a:pt x="5275123" y="6404172"/>
                  <a:pt x="5247653" y="6398578"/>
                  <a:pt x="5221678" y="6387541"/>
                </a:cubicBezTo>
                <a:cubicBezTo>
                  <a:pt x="5196590" y="6376884"/>
                  <a:pt x="5174065" y="6361622"/>
                  <a:pt x="5154721" y="6342183"/>
                </a:cubicBezTo>
                <a:cubicBezTo>
                  <a:pt x="5135377" y="6322744"/>
                  <a:pt x="5120194" y="6300100"/>
                  <a:pt x="5109584" y="6274893"/>
                </a:cubicBezTo>
                <a:cubicBezTo>
                  <a:pt x="5098602" y="6248792"/>
                  <a:pt x="5093041" y="6221069"/>
                  <a:pt x="5093041" y="6192475"/>
                </a:cubicBezTo>
                <a:cubicBezTo>
                  <a:pt x="5093041" y="6163882"/>
                  <a:pt x="5098610" y="6136381"/>
                  <a:pt x="5109584" y="6110359"/>
                </a:cubicBezTo>
                <a:cubicBezTo>
                  <a:pt x="5120194" y="6085215"/>
                  <a:pt x="5135377" y="6062628"/>
                  <a:pt x="5154721" y="6043219"/>
                </a:cubicBezTo>
                <a:cubicBezTo>
                  <a:pt x="5174073" y="6023804"/>
                  <a:pt x="5196598" y="6008558"/>
                  <a:pt x="5221686" y="5997909"/>
                </a:cubicBezTo>
                <a:cubicBezTo>
                  <a:pt x="5247661" y="5986879"/>
                  <a:pt x="5275266" y="5981285"/>
                  <a:pt x="5303716" y="5981285"/>
                </a:cubicBezTo>
                <a:close/>
                <a:moveTo>
                  <a:pt x="5303716" y="5972013"/>
                </a:moveTo>
                <a:cubicBezTo>
                  <a:pt x="5273889" y="5972013"/>
                  <a:pt x="5245192" y="5977852"/>
                  <a:pt x="5218063" y="5989372"/>
                </a:cubicBezTo>
                <a:cubicBezTo>
                  <a:pt x="5191875" y="6000487"/>
                  <a:pt x="5168353" y="6016406"/>
                  <a:pt x="5148154" y="6036668"/>
                </a:cubicBezTo>
                <a:cubicBezTo>
                  <a:pt x="5127964" y="6056923"/>
                  <a:pt x="5112116" y="6080500"/>
                  <a:pt x="5101039" y="6106751"/>
                </a:cubicBezTo>
                <a:cubicBezTo>
                  <a:pt x="5089592" y="6133920"/>
                  <a:pt x="5083776" y="6162759"/>
                  <a:pt x="5083776" y="6192468"/>
                </a:cubicBezTo>
                <a:cubicBezTo>
                  <a:pt x="5083776" y="6222177"/>
                  <a:pt x="5089584" y="6251237"/>
                  <a:pt x="5101047" y="6278485"/>
                </a:cubicBezTo>
                <a:cubicBezTo>
                  <a:pt x="5112116" y="6304799"/>
                  <a:pt x="5127972" y="6328432"/>
                  <a:pt x="5148162" y="6348718"/>
                </a:cubicBezTo>
                <a:cubicBezTo>
                  <a:pt x="5168353" y="6369012"/>
                  <a:pt x="5191875" y="6384946"/>
                  <a:pt x="5218071" y="6396070"/>
                </a:cubicBezTo>
                <a:cubicBezTo>
                  <a:pt x="5245192" y="6407598"/>
                  <a:pt x="5274015" y="6413437"/>
                  <a:pt x="5303724" y="6413437"/>
                </a:cubicBezTo>
                <a:cubicBezTo>
                  <a:pt x="5333433" y="6413437"/>
                  <a:pt x="5362469" y="6407598"/>
                  <a:pt x="5389670" y="6396070"/>
                </a:cubicBezTo>
                <a:cubicBezTo>
                  <a:pt x="5415929" y="6384946"/>
                  <a:pt x="5439507" y="6369012"/>
                  <a:pt x="5459729" y="6348718"/>
                </a:cubicBezTo>
                <a:cubicBezTo>
                  <a:pt x="5479943" y="6328432"/>
                  <a:pt x="5495815" y="6304799"/>
                  <a:pt x="5506899" y="6278477"/>
                </a:cubicBezTo>
                <a:cubicBezTo>
                  <a:pt x="5518363" y="6251245"/>
                  <a:pt x="5524179" y="6222303"/>
                  <a:pt x="5524179" y="6192460"/>
                </a:cubicBezTo>
                <a:cubicBezTo>
                  <a:pt x="5524179" y="6162617"/>
                  <a:pt x="5518363" y="6133896"/>
                  <a:pt x="5506899" y="6106735"/>
                </a:cubicBezTo>
                <a:lnTo>
                  <a:pt x="5506891" y="6106751"/>
                </a:lnTo>
                <a:cubicBezTo>
                  <a:pt x="5495807" y="6080492"/>
                  <a:pt x="5479936" y="6056915"/>
                  <a:pt x="5459721" y="6036668"/>
                </a:cubicBezTo>
                <a:cubicBezTo>
                  <a:pt x="5439491" y="6016398"/>
                  <a:pt x="5415913" y="6000487"/>
                  <a:pt x="5389662" y="5989372"/>
                </a:cubicBezTo>
                <a:cubicBezTo>
                  <a:pt x="5362461" y="5977852"/>
                  <a:pt x="5333543" y="5972013"/>
                  <a:pt x="5303716" y="5972013"/>
                </a:cubicBezTo>
                <a:close/>
                <a:moveTo>
                  <a:pt x="0" y="0"/>
                </a:moveTo>
                <a:lnTo>
                  <a:pt x="6032500" y="0"/>
                </a:lnTo>
                <a:lnTo>
                  <a:pt x="6032500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490B5A-023E-EFD2-49E9-7030DF19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5A0E7A-4163-9C64-2A19-3E686BE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DEC1A-AFDE-F8AA-7520-6749139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458686"/>
            <a:ext cx="3640138" cy="3704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61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7ABD11-04C6-7DE8-005C-FD8C17A6F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32500" cy="6857999"/>
          </a:xfrm>
          <a:custGeom>
            <a:avLst/>
            <a:gdLst>
              <a:gd name="connsiteX0" fmla="*/ 0 w 6032500"/>
              <a:gd name="connsiteY0" fmla="*/ 0 h 6857999"/>
              <a:gd name="connsiteX1" fmla="*/ 6032500 w 6032500"/>
              <a:gd name="connsiteY1" fmla="*/ 0 h 6857999"/>
              <a:gd name="connsiteX2" fmla="*/ 6032500 w 6032500"/>
              <a:gd name="connsiteY2" fmla="*/ 6857999 h 6857999"/>
              <a:gd name="connsiteX3" fmla="*/ 0 w 6032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500" h="6857999">
                <a:moveTo>
                  <a:pt x="0" y="0"/>
                </a:moveTo>
                <a:lnTo>
                  <a:pt x="6032500" y="0"/>
                </a:lnTo>
                <a:lnTo>
                  <a:pt x="60325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888" y="441543"/>
            <a:ext cx="3640136" cy="5974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490B5A-023E-EFD2-49E9-7030DF19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5A0E7A-4163-9C64-2A19-3E686BE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DEC1A-AFDE-F8AA-7520-6749139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00888" y="1458686"/>
            <a:ext cx="4583111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59A39182-0386-760C-9DCD-17EA576237A8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4F79499-311C-8F8B-EC01-69D173629E49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D04DF5-4F42-B394-DE5D-59080EB3F4FC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16023B-505D-23C5-22D9-82849527CE4B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E4BA051-49BA-3B41-44D0-E93D972D638F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602E8B-262A-4515-6F0D-AA63B730E766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27721F-9C0E-50FD-98A2-3A8CB34C8044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FF3CCE-41FE-1896-2DCF-F2B04BE3585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8FFA03-E71A-DF1E-2B0E-19259E548E62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B212E4-BE5E-68A6-5A3E-D57B15DEFA55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53013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7ABD11-04C6-7DE8-005C-FD8C17A6F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429000"/>
            <a:ext cx="12192000" cy="3428999"/>
          </a:xfrm>
          <a:custGeom>
            <a:avLst/>
            <a:gdLst>
              <a:gd name="connsiteX0" fmla="*/ 0 w 6032500"/>
              <a:gd name="connsiteY0" fmla="*/ 0 h 6857999"/>
              <a:gd name="connsiteX1" fmla="*/ 6032500 w 6032500"/>
              <a:gd name="connsiteY1" fmla="*/ 0 h 6857999"/>
              <a:gd name="connsiteX2" fmla="*/ 6032500 w 6032500"/>
              <a:gd name="connsiteY2" fmla="*/ 6857999 h 6857999"/>
              <a:gd name="connsiteX3" fmla="*/ 0 w 6032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500" h="6857999">
                <a:moveTo>
                  <a:pt x="0" y="0"/>
                </a:moveTo>
                <a:lnTo>
                  <a:pt x="6032500" y="0"/>
                </a:lnTo>
                <a:lnTo>
                  <a:pt x="60325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9291638" cy="5974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490B5A-023E-EFD2-49E9-7030DF19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5A0E7A-4163-9C64-2A19-3E686BE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DEC1A-AFDE-F8AA-7520-6749139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458686"/>
            <a:ext cx="5524500" cy="19703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59A39182-0386-760C-9DCD-17EA576237A8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4F79499-311C-8F8B-EC01-69D173629E49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D04DF5-4F42-B394-DE5D-59080EB3F4FC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16023B-505D-23C5-22D9-82849527CE4B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E4BA051-49BA-3B41-44D0-E93D972D638F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602E8B-262A-4515-6F0D-AA63B730E766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27721F-9C0E-50FD-98A2-3A8CB34C8044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FF3CCE-41FE-1896-2DCF-F2B04BE3585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8FFA03-E71A-DF1E-2B0E-19259E548E62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B212E4-BE5E-68A6-5A3E-D57B15DEFA55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3192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F4F8DAE2-C877-286E-1E16-99D6A8C9E944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765437" y="444501"/>
            <a:ext cx="2205176" cy="5968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C08E1D-7B29-A797-F034-C179885F0363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185599" y="444501"/>
            <a:ext cx="2205176" cy="5968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5EAD84C-CB3C-45BF-FACF-867B6E06B0A9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570923" y="444501"/>
            <a:ext cx="2205176" cy="5968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B4EBF7CB-7C03-A692-2F14-A2FC3A5966E0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929912" y="444501"/>
            <a:ext cx="2205176" cy="5968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F8565E71-9866-5A65-075D-C29311327733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7348331" y="444501"/>
            <a:ext cx="2205176" cy="596899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858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3B05-F624-1A4D-2450-584228DC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1A9D-8B55-8897-21BE-49B2B9C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59E5-F6A8-4309-8102-D38472507AD3}" type="datetime1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67D06-E2CE-B752-6E7D-E6A0ACD09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7E955-1E63-52A1-4CB9-1F8F358E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AF96D178-49F9-2C7E-89D0-712A2785E7D4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CFCB0-D326-F1E3-CBF6-2A383CE3E3BE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7C62FE-256A-ECC2-D953-D6190346B0EB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07EF7E9-6792-03F0-CBAD-B275EA4B2248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90E399D-2C9D-1FEF-10AE-4B97507C95C9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B698BBE-8B56-AA90-D4BF-8555F205E5F5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B66409-13CD-CF18-8C70-80ED6455024E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A6375C-149F-1E93-1C02-19CED79D1BA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BC59BE-C0F1-BCD1-C1C7-4DAF4D4F9241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794EC3-15A6-CB9B-DB7A-A39C70DCF721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1CC6C34-5FD2-5119-EB05-4E420DAA42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0025" y="1449388"/>
            <a:ext cx="3619500" cy="9720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4DC367-2CD0-BEAC-F889-F6D3969367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1449388"/>
            <a:ext cx="952499" cy="97035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anchor="ctr" anchorCtr="0">
            <a:noAutofit/>
          </a:bodyPr>
          <a:lstStyle>
            <a:lvl1pPr algn="ctr">
              <a:defRPr sz="3200" b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</a:t>
            </a:r>
            <a:endParaRPr lang="ru-RU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4682BA-59B6-3A33-C622-1DAAE3160B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516" y="1449388"/>
            <a:ext cx="3616147" cy="9720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CA8C931-39D4-0001-D2F4-495E8FA4D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9978" y="1449388"/>
            <a:ext cx="952499" cy="97035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6412EB9-7819-ACCF-312F-E1BBDFEA71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70025" y="2606675"/>
            <a:ext cx="3619500" cy="9324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EADCFE3-2E03-8DAF-B353-5E5B20D84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7525" y="2606675"/>
            <a:ext cx="952499" cy="93211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FAA817D-09DF-91AF-CDA9-E41F611788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98516" y="2606675"/>
            <a:ext cx="3616147" cy="9324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303FBAF-83DC-0473-6348-D0C1675E1B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9978" y="2606675"/>
            <a:ext cx="952499" cy="932400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C8C46D9-EB31-0DB4-7002-C29FFDE804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70025" y="3749675"/>
            <a:ext cx="3619500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34542876-07D7-527E-429F-D4D5C70268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525" y="3749675"/>
            <a:ext cx="952499" cy="944865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1D7BB39-A0D3-6D28-0AAB-EB932E479E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98516" y="3749675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52FACD84-8B79-8520-0759-74FB753A9E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49978" y="3749675"/>
            <a:ext cx="952499" cy="943200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9D05BD7-96E2-7F09-B4B3-091F4D484E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70025" y="4892675"/>
            <a:ext cx="3619500" cy="9396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69A24C5-F201-2A38-68FD-82157EA1A0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525" y="4892675"/>
            <a:ext cx="952499" cy="94138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7C03B9AB-763C-1D22-CB81-701D804E80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98516" y="4892675"/>
            <a:ext cx="3616147" cy="9396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C387E41-8B43-2CBF-C34E-8FFCCEBE2C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9978" y="4892675"/>
            <a:ext cx="952499" cy="939600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algn="ctr">
              <a:defRPr lang="ru-RU" sz="3200" b="0" dirty="0">
                <a:ln>
                  <a:noFill/>
                </a:ln>
              </a:defRPr>
            </a:lvl1pPr>
          </a:lstStyle>
          <a:p>
            <a:pPr lvl="0" algn="ctr"/>
            <a:r>
              <a:rPr lang="en-US" dirty="0"/>
              <a:t>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9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364CD-048D-7D79-B31B-D16084B7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54124"/>
            <a:ext cx="10233025" cy="2174875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49B190-0433-AFEC-9121-2D98BA78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429000"/>
            <a:ext cx="11176000" cy="2660649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6D2D72-EF4E-0288-6A76-5435C115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8A47134-B718-44FE-A1DC-8F18889531E1}" type="datetime1">
              <a:rPr lang="en-GB" smtClean="0"/>
              <a:pPr/>
              <a:t>05/12/2024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8D5E2A-DA8C-62C4-CDD3-162DC0BB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E3B570-3054-AC50-0DAB-68707EC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62FD9A30-1E56-DEA9-0D9B-A4D5B07C6F28}"/>
              </a:ext>
            </a:extLst>
          </p:cNvPr>
          <p:cNvGrpSpPr/>
          <p:nvPr userDrawn="1"/>
        </p:nvGrpSpPr>
        <p:grpSpPr>
          <a:xfrm>
            <a:off x="508000" y="444500"/>
            <a:ext cx="814388" cy="816276"/>
            <a:chOff x="11186670" y="5915278"/>
            <a:chExt cx="497007" cy="498159"/>
          </a:xfrm>
          <a:solidFill>
            <a:schemeClr val="accent6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78656A-9EBA-25D7-3F07-4C834118C003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75F90E-5A31-934D-7C13-EBA695F7A91F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75CBF2-C345-026C-D9AF-1B39C205096A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4253D7-DC20-5A84-2937-108B06F15179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5DF0D-1EA4-91B2-3008-7A080D703292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A796D61-098D-EA7F-FCF8-1DBF53488C8D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B85BFB9-F8F0-38C1-A2F8-35CD5523EEE3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396AE55-A455-CCA3-0BF5-8B388ACC1812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17AC1A9-E8B4-687E-FBBF-EAA310295C6F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9239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quarter" idx="10" hasCustomPrompt="1"/>
          </p:nvPr>
        </p:nvSpPr>
        <p:spPr>
          <a:xfrm>
            <a:off x="711625" y="1638302"/>
            <a:ext cx="10641958" cy="4538662"/>
          </a:xfrm>
        </p:spPr>
        <p:txBody>
          <a:bodyPr/>
          <a:lstStyle/>
          <a:p>
            <a:pPr lvl="0"/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text’s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styles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clicking</a:t>
            </a:r>
            <a:endParaRPr lang="fi-FI" dirty="0"/>
          </a:p>
          <a:p>
            <a:pPr lvl="1"/>
            <a:r>
              <a:rPr lang="fi-FI" dirty="0" err="1"/>
              <a:t>second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 err="1"/>
              <a:t>third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>
          <a:xfrm>
            <a:off x="711623" y="365130"/>
            <a:ext cx="10642178" cy="1273172"/>
          </a:xfrm>
        </p:spPr>
        <p:txBody>
          <a:bodyPr>
            <a:normAutofit/>
          </a:bodyPr>
          <a:lstStyle>
            <a:lvl1pPr>
              <a:defRPr sz="3999" baseline="0"/>
            </a:lvl1pPr>
          </a:lstStyle>
          <a:p>
            <a:r>
              <a:rPr lang="fi-FI" dirty="0"/>
              <a:t>EXAMPLE OF STYLE AND LENGTH</a:t>
            </a:r>
          </a:p>
        </p:txBody>
      </p:sp>
    </p:spTree>
    <p:extLst>
      <p:ext uri="{BB962C8B-B14F-4D97-AF65-F5344CB8AC3E}">
        <p14:creationId xmlns:p14="http://schemas.microsoft.com/office/powerpoint/2010/main" val="21693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icture_P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59426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3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Otsikko 7">
            <a:extLst>
              <a:ext uri="{FF2B5EF4-FFF2-40B4-BE49-F238E27FC236}">
                <a16:creationId xmlns:a16="http://schemas.microsoft.com/office/drawing/2014/main" id="{1D9149CF-9AD8-4EEF-AADC-A8269D6DC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831" y="138886"/>
            <a:ext cx="6292728" cy="1360000"/>
          </a:xfrm>
        </p:spPr>
        <p:txBody>
          <a:bodyPr>
            <a:normAutofit/>
          </a:bodyPr>
          <a:lstStyle>
            <a:lvl1pPr>
              <a:defRPr sz="3555" baseline="0">
                <a:latin typeface="+mj-lt"/>
              </a:defRPr>
            </a:lvl1pPr>
          </a:lstStyle>
          <a:p>
            <a:r>
              <a:rPr lang="fi-FI" dirty="0"/>
              <a:t>EXAMPLE OF STYLE AND LENGTH</a:t>
            </a:r>
          </a:p>
        </p:txBody>
      </p:sp>
      <p:sp>
        <p:nvSpPr>
          <p:cNvPr id="4" name="Tekstin paikkamerkki 9">
            <a:extLst>
              <a:ext uri="{FF2B5EF4-FFF2-40B4-BE49-F238E27FC236}">
                <a16:creationId xmlns:a16="http://schemas.microsoft.com/office/drawing/2014/main" id="{3418FE0B-55F4-4724-B46F-76C72B0CD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0831" y="1634348"/>
            <a:ext cx="6292728" cy="241156"/>
          </a:xfrm>
        </p:spPr>
        <p:txBody>
          <a:bodyPr wrap="square">
            <a:spAutoFit/>
          </a:bodyPr>
          <a:lstStyle>
            <a:lvl1pPr marL="0" indent="0">
              <a:lnSpc>
                <a:spcPts val="2000"/>
              </a:lnSpc>
              <a:buFontTx/>
              <a:buNone/>
              <a:defRPr sz="1600"/>
            </a:lvl1pPr>
            <a:lvl2pPr marL="456936" indent="0">
              <a:buFontTx/>
              <a:buNone/>
              <a:defRPr sz="1200"/>
            </a:lvl2pPr>
            <a:lvl3pPr marL="913872" indent="0">
              <a:buFontTx/>
              <a:buNone/>
              <a:defRPr sz="1200"/>
            </a:lvl3pPr>
            <a:lvl4pPr marL="1370807" indent="0">
              <a:buFontTx/>
              <a:buNone/>
              <a:defRPr sz="1200"/>
            </a:lvl4pPr>
            <a:lvl5pPr marL="1827744" indent="0">
              <a:buFontTx/>
              <a:buNone/>
              <a:defRPr sz="1200"/>
            </a:lvl5pPr>
          </a:lstStyle>
          <a:p>
            <a:pPr lvl="0"/>
            <a:r>
              <a:rPr lang="fi-FI" dirty="0" err="1"/>
              <a:t>Body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49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push dir="u"/>
      </p:transition>
    </mc:Choice>
    <mc:Fallback xmlns="">
      <p:transition spd="slow" advTm="100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7109-68C3-F1D3-F42C-CC8948BA9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449387"/>
            <a:ext cx="2698751" cy="3959225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lIns="144000" tIns="1080000" rIns="144000" bIns="360000"/>
          <a:lstStyle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6106CA5-4854-AE54-E3B1-F65B7B27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4581525" cy="597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E36F362-B985-BA6C-3769-EB9A06EDFA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33750" y="1449388"/>
            <a:ext cx="2698751" cy="3959224"/>
          </a:xfr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lIns="144000" tIns="1080000" rIns="144000" bIns="360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67AD33E-312A-1782-675E-E97272ADC3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85249" y="1449388"/>
            <a:ext cx="2698751" cy="3959225"/>
          </a:xfrm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lIns="144000" tIns="1080000" rIns="144000" bIns="360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0F86C6B-2FCD-9D72-AE64-2FE514AB6A1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0" y="1449387"/>
            <a:ext cx="2698751" cy="3959226"/>
          </a:xfrm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 vert="horz" lIns="144000" tIns="1080000" rIns="144000" bIns="36000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DBE41-674F-21CC-3AB9-6746498075F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46A556-F060-6E48-7732-5457C242D1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71AD0A-A31C-CA60-DB8F-2039906700D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CAC4F923-6DDE-E4E5-DC91-3939A764DF14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B1F2FCC-5E30-88B7-2272-26E8D218A4E1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BB1B51C-7DFB-CFF8-A2FA-9FDA438F4A60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AA5F27-9790-7FC9-BB5B-7BE2E9406525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F9FC20-BB93-C4DA-4562-EF92D7789F94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EF79E2-5A54-8ADB-019C-588657B4C304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3B9E2FC-430D-95CC-3E6F-3EAFC462BF19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FC1BF0-5E69-76D4-4B31-CD3B37C072BB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F5EC9A4-20B5-55BA-B13A-1243D1A8BA9D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B65E90B-C799-956D-B3B9-5B542DB0021A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09670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41F6F7-E6B7-5282-85A4-548907A16F26}"/>
              </a:ext>
            </a:extLst>
          </p:cNvPr>
          <p:cNvSpPr/>
          <p:nvPr userDrawn="1"/>
        </p:nvSpPr>
        <p:spPr>
          <a:xfrm flipH="1">
            <a:off x="8042274" y="0"/>
            <a:ext cx="4149723" cy="6858000"/>
          </a:xfrm>
          <a:prstGeom prst="rect">
            <a:avLst/>
          </a:prstGeom>
          <a:gradFill flip="none" rotWithShape="1">
            <a:gsLst>
              <a:gs pos="10000">
                <a:schemeClr val="accent6"/>
              </a:gs>
              <a:gs pos="100000">
                <a:schemeClr val="accent2"/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83664" y="1458685"/>
            <a:ext cx="2698749" cy="4954815"/>
          </a:xfrm>
          <a:prstGeom prst="rect">
            <a:avLst/>
          </a:prstGeom>
        </p:spPr>
        <p:txBody>
          <a:bodyPr lIns="144000" tIns="288000" rIns="144000" bIns="14400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36AD2-1E25-BE29-AE7E-AB63BE403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49" y="1458685"/>
            <a:ext cx="2700338" cy="2700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5524500" cy="5974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9522EC-5A2E-C8FF-A76F-AE92DFDF3E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159500" y="1458685"/>
            <a:ext cx="2700338" cy="2700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9AEAC2-3FE8-44E5-6A4C-DE626651D8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587" y="1458685"/>
            <a:ext cx="2700338" cy="2700000"/>
          </a:xfr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70BF93-5803-EE16-1CFD-F9F03C3381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587" y="4271303"/>
            <a:ext cx="2700338" cy="2142197"/>
          </a:xfrm>
        </p:spPr>
        <p:txBody>
          <a:bodyPr tIns="144000" rIns="14400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C718C0-6620-F9AE-A6B0-877298DBD5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749" y="4271303"/>
            <a:ext cx="2700338" cy="2142197"/>
          </a:xfrm>
        </p:spPr>
        <p:txBody>
          <a:bodyPr tIns="144000" rIns="14400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D063A6-7B9D-1431-E674-07B407A5E5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4271303"/>
            <a:ext cx="2700338" cy="2142197"/>
          </a:xfrm>
          <a:solidFill>
            <a:schemeClr val="bg1"/>
          </a:solidFill>
        </p:spPr>
        <p:txBody>
          <a:bodyPr tIns="144000" rIns="14400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304CCD7-040C-EF27-F411-5261002A8FD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C8CD5A25-5CA4-A01B-E1DB-73FD820C8F10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bg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665702A-B6E2-8015-19C8-75AC85F3501E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02CE7-2CC5-A689-01F9-03F026546E0E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6B0D594-E5BA-6527-DF17-690B945F993F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5D85DB4-7953-EF0F-18BE-B75A5AC4D53C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C23DB4-F4F6-0651-8B97-1AB5C245AA2A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0130F1-8419-4059-8A71-FB9E741D4316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6D1A608-F96E-73DD-39D9-0F1799171E38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014360F-EAD5-C558-00EF-11ADBE54EC8C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FDE5AF-97BB-3CCA-A565-C63BD85E89EA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810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1458685"/>
            <a:ext cx="4581524" cy="331209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389F8FA-02D8-67CD-6427-52CD2094E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8" cy="6857999"/>
          </a:xfrm>
          <a:custGeom>
            <a:avLst/>
            <a:gdLst>
              <a:gd name="connsiteX0" fmla="*/ 11563654 w 12191998"/>
              <a:gd name="connsiteY0" fmla="*/ 6171866 h 6857999"/>
              <a:gd name="connsiteX1" fmla="*/ 11563654 w 12191998"/>
              <a:gd name="connsiteY1" fmla="*/ 6245011 h 6857999"/>
              <a:gd name="connsiteX2" fmla="*/ 11583742 w 12191998"/>
              <a:gd name="connsiteY2" fmla="*/ 6245011 h 6857999"/>
              <a:gd name="connsiteX3" fmla="*/ 11583742 w 12191998"/>
              <a:gd name="connsiteY3" fmla="*/ 6191954 h 6857999"/>
              <a:gd name="connsiteX4" fmla="*/ 11595586 w 12191998"/>
              <a:gd name="connsiteY4" fmla="*/ 6191954 h 6857999"/>
              <a:gd name="connsiteX5" fmla="*/ 11615160 w 12191998"/>
              <a:gd name="connsiteY5" fmla="*/ 6209471 h 6857999"/>
              <a:gd name="connsiteX6" fmla="*/ 11615160 w 12191998"/>
              <a:gd name="connsiteY6" fmla="*/ 6245011 h 6857999"/>
              <a:gd name="connsiteX7" fmla="*/ 11635248 w 12191998"/>
              <a:gd name="connsiteY7" fmla="*/ 6245011 h 6857999"/>
              <a:gd name="connsiteX8" fmla="*/ 11635248 w 12191998"/>
              <a:gd name="connsiteY8" fmla="*/ 6210500 h 6857999"/>
              <a:gd name="connsiteX9" fmla="*/ 11597128 w 12191998"/>
              <a:gd name="connsiteY9" fmla="*/ 6171866 h 6857999"/>
              <a:gd name="connsiteX10" fmla="*/ 11534301 w 12191998"/>
              <a:gd name="connsiteY10" fmla="*/ 6171866 h 6857999"/>
              <a:gd name="connsiteX11" fmla="*/ 11534301 w 12191998"/>
              <a:gd name="connsiteY11" fmla="*/ 6245011 h 6857999"/>
              <a:gd name="connsiteX12" fmla="*/ 11554389 w 12191998"/>
              <a:gd name="connsiteY12" fmla="*/ 6245011 h 6857999"/>
              <a:gd name="connsiteX13" fmla="*/ 11554389 w 12191998"/>
              <a:gd name="connsiteY13" fmla="*/ 6171866 h 6857999"/>
              <a:gd name="connsiteX14" fmla="*/ 11453941 w 12191998"/>
              <a:gd name="connsiteY14" fmla="*/ 6171866 h 6857999"/>
              <a:gd name="connsiteX15" fmla="*/ 11453941 w 12191998"/>
              <a:gd name="connsiteY15" fmla="*/ 6245011 h 6857999"/>
              <a:gd name="connsiteX16" fmla="*/ 11474029 w 12191998"/>
              <a:gd name="connsiteY16" fmla="*/ 6245011 h 6857999"/>
              <a:gd name="connsiteX17" fmla="*/ 11474029 w 12191998"/>
              <a:gd name="connsiteY17" fmla="*/ 6191954 h 6857999"/>
              <a:gd name="connsiteX18" fmla="*/ 11485359 w 12191998"/>
              <a:gd name="connsiteY18" fmla="*/ 6191954 h 6857999"/>
              <a:gd name="connsiteX19" fmla="*/ 11505447 w 12191998"/>
              <a:gd name="connsiteY19" fmla="*/ 6209471 h 6857999"/>
              <a:gd name="connsiteX20" fmla="*/ 11505447 w 12191998"/>
              <a:gd name="connsiteY20" fmla="*/ 6245011 h 6857999"/>
              <a:gd name="connsiteX21" fmla="*/ 11525535 w 12191998"/>
              <a:gd name="connsiteY21" fmla="*/ 6245011 h 6857999"/>
              <a:gd name="connsiteX22" fmla="*/ 11525535 w 12191998"/>
              <a:gd name="connsiteY22" fmla="*/ 6210500 h 6857999"/>
              <a:gd name="connsiteX23" fmla="*/ 11487415 w 12191998"/>
              <a:gd name="connsiteY23" fmla="*/ 6171866 h 6857999"/>
              <a:gd name="connsiteX24" fmla="*/ 11424066 w 12191998"/>
              <a:gd name="connsiteY24" fmla="*/ 6171866 h 6857999"/>
              <a:gd name="connsiteX25" fmla="*/ 11424066 w 12191998"/>
              <a:gd name="connsiteY25" fmla="*/ 6245011 h 6857999"/>
              <a:gd name="connsiteX26" fmla="*/ 11444668 w 12191998"/>
              <a:gd name="connsiteY26" fmla="*/ 6245011 h 6857999"/>
              <a:gd name="connsiteX27" fmla="*/ 11444668 w 12191998"/>
              <a:gd name="connsiteY27" fmla="*/ 6171866 h 6857999"/>
              <a:gd name="connsiteX28" fmla="*/ 11543566 w 12191998"/>
              <a:gd name="connsiteY28" fmla="*/ 6130661 h 6857999"/>
              <a:gd name="connsiteX29" fmla="*/ 11530171 w 12191998"/>
              <a:gd name="connsiteY29" fmla="*/ 6144056 h 6857999"/>
              <a:gd name="connsiteX30" fmla="*/ 11543566 w 12191998"/>
              <a:gd name="connsiteY30" fmla="*/ 6157965 h 6857999"/>
              <a:gd name="connsiteX31" fmla="*/ 11557475 w 12191998"/>
              <a:gd name="connsiteY31" fmla="*/ 6144056 h 6857999"/>
              <a:gd name="connsiteX32" fmla="*/ 11543566 w 12191998"/>
              <a:gd name="connsiteY32" fmla="*/ 6130661 h 6857999"/>
              <a:gd name="connsiteX33" fmla="*/ 11433853 w 12191998"/>
              <a:gd name="connsiteY33" fmla="*/ 6130661 h 6857999"/>
              <a:gd name="connsiteX34" fmla="*/ 11420458 w 12191998"/>
              <a:gd name="connsiteY34" fmla="*/ 6144056 h 6857999"/>
              <a:gd name="connsiteX35" fmla="*/ 11433853 w 12191998"/>
              <a:gd name="connsiteY35" fmla="*/ 6157965 h 6857999"/>
              <a:gd name="connsiteX36" fmla="*/ 11447762 w 12191998"/>
              <a:gd name="connsiteY36" fmla="*/ 6144056 h 6857999"/>
              <a:gd name="connsiteX37" fmla="*/ 11433853 w 12191998"/>
              <a:gd name="connsiteY37" fmla="*/ 6130661 h 6857999"/>
              <a:gd name="connsiteX38" fmla="*/ 11381833 w 12191998"/>
              <a:gd name="connsiteY38" fmla="*/ 6130661 h 6857999"/>
              <a:gd name="connsiteX39" fmla="*/ 11381833 w 12191998"/>
              <a:gd name="connsiteY39" fmla="*/ 6206892 h 6857999"/>
              <a:gd name="connsiteX40" fmla="*/ 11417887 w 12191998"/>
              <a:gd name="connsiteY40" fmla="*/ 6245011 h 6857999"/>
              <a:gd name="connsiteX41" fmla="*/ 11417887 w 12191998"/>
              <a:gd name="connsiteY41" fmla="*/ 6224923 h 6857999"/>
              <a:gd name="connsiteX42" fmla="*/ 11401921 w 12191998"/>
              <a:gd name="connsiteY42" fmla="*/ 6207405 h 6857999"/>
              <a:gd name="connsiteX43" fmla="*/ 11401921 w 12191998"/>
              <a:gd name="connsiteY43" fmla="*/ 6130661 h 6857999"/>
              <a:gd name="connsiteX44" fmla="*/ 11375139 w 12191998"/>
              <a:gd name="connsiteY44" fmla="*/ 6129632 h 6857999"/>
              <a:gd name="connsiteX45" fmla="*/ 11308173 w 12191998"/>
              <a:gd name="connsiteY45" fmla="*/ 6172894 h 6857999"/>
              <a:gd name="connsiteX46" fmla="*/ 11308173 w 12191998"/>
              <a:gd name="connsiteY46" fmla="*/ 6130661 h 6857999"/>
              <a:gd name="connsiteX47" fmla="*/ 11287571 w 12191998"/>
              <a:gd name="connsiteY47" fmla="*/ 6130661 h 6857999"/>
              <a:gd name="connsiteX48" fmla="*/ 11287571 w 12191998"/>
              <a:gd name="connsiteY48" fmla="*/ 6245009 h 6857999"/>
              <a:gd name="connsiteX49" fmla="*/ 11308173 w 12191998"/>
              <a:gd name="connsiteY49" fmla="*/ 6245009 h 6857999"/>
              <a:gd name="connsiteX50" fmla="*/ 11308173 w 12191998"/>
              <a:gd name="connsiteY50" fmla="*/ 6198141 h 6857999"/>
              <a:gd name="connsiteX51" fmla="*/ 11375139 w 12191998"/>
              <a:gd name="connsiteY51" fmla="*/ 6246038 h 6857999"/>
              <a:gd name="connsiteX52" fmla="*/ 11375139 w 12191998"/>
              <a:gd name="connsiteY52" fmla="*/ 6220800 h 6857999"/>
              <a:gd name="connsiteX53" fmla="*/ 11324654 w 12191998"/>
              <a:gd name="connsiteY53" fmla="*/ 6185774 h 6857999"/>
              <a:gd name="connsiteX54" fmla="*/ 11375139 w 12191998"/>
              <a:gd name="connsiteY54" fmla="*/ 6153328 h 6857999"/>
              <a:gd name="connsiteX55" fmla="*/ 11463214 w 12191998"/>
              <a:gd name="connsiteY55" fmla="*/ 5981286 h 6857999"/>
              <a:gd name="connsiteX56" fmla="*/ 11545544 w 12191998"/>
              <a:gd name="connsiteY56" fmla="*/ 5997910 h 6857999"/>
              <a:gd name="connsiteX57" fmla="*/ 11612661 w 12191998"/>
              <a:gd name="connsiteY57" fmla="*/ 6043220 h 6857999"/>
              <a:gd name="connsiteX58" fmla="*/ 11657852 w 12191998"/>
              <a:gd name="connsiteY58" fmla="*/ 6110360 h 6857999"/>
              <a:gd name="connsiteX59" fmla="*/ 11674404 w 12191998"/>
              <a:gd name="connsiteY59" fmla="*/ 6192476 h 6857999"/>
              <a:gd name="connsiteX60" fmla="*/ 11657852 w 12191998"/>
              <a:gd name="connsiteY60" fmla="*/ 6274894 h 6857999"/>
              <a:gd name="connsiteX61" fmla="*/ 11657844 w 12191998"/>
              <a:gd name="connsiteY61" fmla="*/ 6274894 h 6857999"/>
              <a:gd name="connsiteX62" fmla="*/ 11612653 w 12191998"/>
              <a:gd name="connsiteY62" fmla="*/ 6342184 h 6857999"/>
              <a:gd name="connsiteX63" fmla="*/ 11545536 w 12191998"/>
              <a:gd name="connsiteY63" fmla="*/ 6387542 h 6857999"/>
              <a:gd name="connsiteX64" fmla="*/ 11463206 w 12191998"/>
              <a:gd name="connsiteY64" fmla="*/ 6404173 h 6857999"/>
              <a:gd name="connsiteX65" fmla="*/ 11381176 w 12191998"/>
              <a:gd name="connsiteY65" fmla="*/ 6387542 h 6857999"/>
              <a:gd name="connsiteX66" fmla="*/ 11314219 w 12191998"/>
              <a:gd name="connsiteY66" fmla="*/ 6342184 h 6857999"/>
              <a:gd name="connsiteX67" fmla="*/ 11269082 w 12191998"/>
              <a:gd name="connsiteY67" fmla="*/ 6274894 h 6857999"/>
              <a:gd name="connsiteX68" fmla="*/ 11252539 w 12191998"/>
              <a:gd name="connsiteY68" fmla="*/ 6192476 h 6857999"/>
              <a:gd name="connsiteX69" fmla="*/ 11269082 w 12191998"/>
              <a:gd name="connsiteY69" fmla="*/ 6110360 h 6857999"/>
              <a:gd name="connsiteX70" fmla="*/ 11314219 w 12191998"/>
              <a:gd name="connsiteY70" fmla="*/ 6043220 h 6857999"/>
              <a:gd name="connsiteX71" fmla="*/ 11381184 w 12191998"/>
              <a:gd name="connsiteY71" fmla="*/ 5997910 h 6857999"/>
              <a:gd name="connsiteX72" fmla="*/ 11463214 w 12191998"/>
              <a:gd name="connsiteY72" fmla="*/ 5981286 h 6857999"/>
              <a:gd name="connsiteX73" fmla="*/ 11463214 w 12191998"/>
              <a:gd name="connsiteY73" fmla="*/ 5972014 h 6857999"/>
              <a:gd name="connsiteX74" fmla="*/ 11377561 w 12191998"/>
              <a:gd name="connsiteY74" fmla="*/ 5989373 h 6857999"/>
              <a:gd name="connsiteX75" fmla="*/ 11307652 w 12191998"/>
              <a:gd name="connsiteY75" fmla="*/ 6036669 h 6857999"/>
              <a:gd name="connsiteX76" fmla="*/ 11260537 w 12191998"/>
              <a:gd name="connsiteY76" fmla="*/ 6106752 h 6857999"/>
              <a:gd name="connsiteX77" fmla="*/ 11243274 w 12191998"/>
              <a:gd name="connsiteY77" fmla="*/ 6192469 h 6857999"/>
              <a:gd name="connsiteX78" fmla="*/ 11260545 w 12191998"/>
              <a:gd name="connsiteY78" fmla="*/ 6278486 h 6857999"/>
              <a:gd name="connsiteX79" fmla="*/ 11307660 w 12191998"/>
              <a:gd name="connsiteY79" fmla="*/ 6348719 h 6857999"/>
              <a:gd name="connsiteX80" fmla="*/ 11377569 w 12191998"/>
              <a:gd name="connsiteY80" fmla="*/ 6396071 h 6857999"/>
              <a:gd name="connsiteX81" fmla="*/ 11463222 w 12191998"/>
              <a:gd name="connsiteY81" fmla="*/ 6413438 h 6857999"/>
              <a:gd name="connsiteX82" fmla="*/ 11549168 w 12191998"/>
              <a:gd name="connsiteY82" fmla="*/ 6396071 h 6857999"/>
              <a:gd name="connsiteX83" fmla="*/ 11619227 w 12191998"/>
              <a:gd name="connsiteY83" fmla="*/ 6348719 h 6857999"/>
              <a:gd name="connsiteX84" fmla="*/ 11666397 w 12191998"/>
              <a:gd name="connsiteY84" fmla="*/ 6278478 h 6857999"/>
              <a:gd name="connsiteX85" fmla="*/ 11683677 w 12191998"/>
              <a:gd name="connsiteY85" fmla="*/ 6192461 h 6857999"/>
              <a:gd name="connsiteX86" fmla="*/ 11666397 w 12191998"/>
              <a:gd name="connsiteY86" fmla="*/ 6106736 h 6857999"/>
              <a:gd name="connsiteX87" fmla="*/ 11666389 w 12191998"/>
              <a:gd name="connsiteY87" fmla="*/ 6106752 h 6857999"/>
              <a:gd name="connsiteX88" fmla="*/ 11619219 w 12191998"/>
              <a:gd name="connsiteY88" fmla="*/ 6036669 h 6857999"/>
              <a:gd name="connsiteX89" fmla="*/ 11549160 w 12191998"/>
              <a:gd name="connsiteY89" fmla="*/ 5989373 h 6857999"/>
              <a:gd name="connsiteX90" fmla="*/ 11463214 w 12191998"/>
              <a:gd name="connsiteY90" fmla="*/ 5972014 h 6857999"/>
              <a:gd name="connsiteX91" fmla="*/ 0 w 12191998"/>
              <a:gd name="connsiteY91" fmla="*/ 0 h 6857999"/>
              <a:gd name="connsiteX92" fmla="*/ 508000 w 12191998"/>
              <a:gd name="connsiteY92" fmla="*/ 0 h 6857999"/>
              <a:gd name="connsiteX93" fmla="*/ 6032498 w 12191998"/>
              <a:gd name="connsiteY93" fmla="*/ 0 h 6857999"/>
              <a:gd name="connsiteX94" fmla="*/ 12191998 w 12191998"/>
              <a:gd name="connsiteY94" fmla="*/ 0 h 6857999"/>
              <a:gd name="connsiteX95" fmla="*/ 12191998 w 12191998"/>
              <a:gd name="connsiteY95" fmla="*/ 6857998 h 6857999"/>
              <a:gd name="connsiteX96" fmla="*/ 12191998 w 12191998"/>
              <a:gd name="connsiteY96" fmla="*/ 6857999 h 6857999"/>
              <a:gd name="connsiteX97" fmla="*/ 0 w 12191998"/>
              <a:gd name="connsiteY97" fmla="*/ 6857999 h 6857999"/>
              <a:gd name="connsiteX98" fmla="*/ 0 w 12191998"/>
              <a:gd name="connsiteY98" fmla="*/ 6857998 h 6857999"/>
              <a:gd name="connsiteX99" fmla="*/ 0 w 12191998"/>
              <a:gd name="connsiteY99" fmla="*/ 4770782 h 6857999"/>
              <a:gd name="connsiteX100" fmla="*/ 6032498 w 12191998"/>
              <a:gd name="connsiteY100" fmla="*/ 4770782 h 6857999"/>
              <a:gd name="connsiteX101" fmla="*/ 6032498 w 12191998"/>
              <a:gd name="connsiteY101" fmla="*/ 444501 h 6857999"/>
              <a:gd name="connsiteX102" fmla="*/ 0 w 12191998"/>
              <a:gd name="connsiteY102" fmla="*/ 4445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2191998" h="6857999">
                <a:moveTo>
                  <a:pt x="11563654" y="6171866"/>
                </a:moveTo>
                <a:lnTo>
                  <a:pt x="11563654" y="6245011"/>
                </a:lnTo>
                <a:lnTo>
                  <a:pt x="11583742" y="6245011"/>
                </a:lnTo>
                <a:lnTo>
                  <a:pt x="11583742" y="6191954"/>
                </a:lnTo>
                <a:lnTo>
                  <a:pt x="11595586" y="6191954"/>
                </a:lnTo>
                <a:cubicBezTo>
                  <a:pt x="11607944" y="6191954"/>
                  <a:pt x="11615160" y="6199162"/>
                  <a:pt x="11615160" y="6209471"/>
                </a:cubicBezTo>
                <a:lnTo>
                  <a:pt x="11615160" y="6245011"/>
                </a:lnTo>
                <a:lnTo>
                  <a:pt x="11635248" y="6245011"/>
                </a:lnTo>
                <a:lnTo>
                  <a:pt x="11635248" y="6210500"/>
                </a:lnTo>
                <a:cubicBezTo>
                  <a:pt x="11635248" y="6186289"/>
                  <a:pt x="11620825" y="6171866"/>
                  <a:pt x="11597128" y="6171866"/>
                </a:cubicBezTo>
                <a:close/>
                <a:moveTo>
                  <a:pt x="11534301" y="6171866"/>
                </a:moveTo>
                <a:lnTo>
                  <a:pt x="11534301" y="6245011"/>
                </a:lnTo>
                <a:lnTo>
                  <a:pt x="11554389" y="6245011"/>
                </a:lnTo>
                <a:lnTo>
                  <a:pt x="11554389" y="6171866"/>
                </a:lnTo>
                <a:close/>
                <a:moveTo>
                  <a:pt x="11453941" y="6171866"/>
                </a:moveTo>
                <a:lnTo>
                  <a:pt x="11453941" y="6245011"/>
                </a:lnTo>
                <a:lnTo>
                  <a:pt x="11474029" y="6245011"/>
                </a:lnTo>
                <a:lnTo>
                  <a:pt x="11474029" y="6191954"/>
                </a:lnTo>
                <a:lnTo>
                  <a:pt x="11485359" y="6191954"/>
                </a:lnTo>
                <a:cubicBezTo>
                  <a:pt x="11498239" y="6191954"/>
                  <a:pt x="11505447" y="6199162"/>
                  <a:pt x="11505447" y="6209471"/>
                </a:cubicBezTo>
                <a:lnTo>
                  <a:pt x="11505447" y="6245011"/>
                </a:lnTo>
                <a:lnTo>
                  <a:pt x="11525535" y="6245011"/>
                </a:lnTo>
                <a:lnTo>
                  <a:pt x="11525535" y="6210500"/>
                </a:lnTo>
                <a:cubicBezTo>
                  <a:pt x="11525535" y="6186289"/>
                  <a:pt x="11511112" y="6171866"/>
                  <a:pt x="11487415" y="6171866"/>
                </a:cubicBezTo>
                <a:close/>
                <a:moveTo>
                  <a:pt x="11424066" y="6171866"/>
                </a:moveTo>
                <a:lnTo>
                  <a:pt x="11424066" y="6245011"/>
                </a:lnTo>
                <a:lnTo>
                  <a:pt x="11444668" y="6245011"/>
                </a:lnTo>
                <a:lnTo>
                  <a:pt x="11444668" y="6171866"/>
                </a:lnTo>
                <a:close/>
                <a:moveTo>
                  <a:pt x="11543566" y="6130661"/>
                </a:moveTo>
                <a:cubicBezTo>
                  <a:pt x="11536358" y="6130661"/>
                  <a:pt x="11530171" y="6136326"/>
                  <a:pt x="11530171" y="6144056"/>
                </a:cubicBezTo>
                <a:cubicBezTo>
                  <a:pt x="11530171" y="6151786"/>
                  <a:pt x="11536350" y="6157965"/>
                  <a:pt x="11543566" y="6157965"/>
                </a:cubicBezTo>
                <a:cubicBezTo>
                  <a:pt x="11551296" y="6157965"/>
                  <a:pt x="11557475" y="6151786"/>
                  <a:pt x="11557475" y="6144056"/>
                </a:cubicBezTo>
                <a:cubicBezTo>
                  <a:pt x="11557475" y="6136326"/>
                  <a:pt x="11551296" y="6130661"/>
                  <a:pt x="11543566" y="6130661"/>
                </a:cubicBezTo>
                <a:close/>
                <a:moveTo>
                  <a:pt x="11433853" y="6130661"/>
                </a:moveTo>
                <a:cubicBezTo>
                  <a:pt x="11426123" y="6130661"/>
                  <a:pt x="11420458" y="6136326"/>
                  <a:pt x="11420458" y="6144056"/>
                </a:cubicBezTo>
                <a:cubicBezTo>
                  <a:pt x="11420458" y="6151786"/>
                  <a:pt x="11426123" y="6157965"/>
                  <a:pt x="11433853" y="6157965"/>
                </a:cubicBezTo>
                <a:cubicBezTo>
                  <a:pt x="11441583" y="6157965"/>
                  <a:pt x="11447762" y="6151786"/>
                  <a:pt x="11447762" y="6144056"/>
                </a:cubicBezTo>
                <a:cubicBezTo>
                  <a:pt x="11447762" y="6136326"/>
                  <a:pt x="11441583" y="6130661"/>
                  <a:pt x="11433853" y="6130661"/>
                </a:cubicBezTo>
                <a:close/>
                <a:moveTo>
                  <a:pt x="11381833" y="6130661"/>
                </a:moveTo>
                <a:lnTo>
                  <a:pt x="11381833" y="6206892"/>
                </a:lnTo>
                <a:cubicBezTo>
                  <a:pt x="11381833" y="6229559"/>
                  <a:pt x="11395227" y="6244496"/>
                  <a:pt x="11417887" y="6245011"/>
                </a:cubicBezTo>
                <a:lnTo>
                  <a:pt x="11417887" y="6224923"/>
                </a:lnTo>
                <a:cubicBezTo>
                  <a:pt x="11407586" y="6223380"/>
                  <a:pt x="11401921" y="6216679"/>
                  <a:pt x="11401921" y="6207405"/>
                </a:cubicBezTo>
                <a:lnTo>
                  <a:pt x="11401921" y="6130661"/>
                </a:lnTo>
                <a:close/>
                <a:moveTo>
                  <a:pt x="11375139" y="6129632"/>
                </a:moveTo>
                <a:lnTo>
                  <a:pt x="11308173" y="6172894"/>
                </a:lnTo>
                <a:lnTo>
                  <a:pt x="11308173" y="6130661"/>
                </a:lnTo>
                <a:lnTo>
                  <a:pt x="11287571" y="6130661"/>
                </a:lnTo>
                <a:lnTo>
                  <a:pt x="11287571" y="6245009"/>
                </a:lnTo>
                <a:lnTo>
                  <a:pt x="11308173" y="6245009"/>
                </a:lnTo>
                <a:lnTo>
                  <a:pt x="11308173" y="6198141"/>
                </a:lnTo>
                <a:lnTo>
                  <a:pt x="11375139" y="6246038"/>
                </a:lnTo>
                <a:lnTo>
                  <a:pt x="11375139" y="6220800"/>
                </a:lnTo>
                <a:lnTo>
                  <a:pt x="11324654" y="6185774"/>
                </a:lnTo>
                <a:lnTo>
                  <a:pt x="11375139" y="6153328"/>
                </a:lnTo>
                <a:close/>
                <a:moveTo>
                  <a:pt x="11463214" y="5981286"/>
                </a:moveTo>
                <a:cubicBezTo>
                  <a:pt x="11491665" y="5981286"/>
                  <a:pt x="11519491" y="5986880"/>
                  <a:pt x="11545544" y="5997910"/>
                </a:cubicBezTo>
                <a:cubicBezTo>
                  <a:pt x="11570696" y="6008559"/>
                  <a:pt x="11593276" y="6023797"/>
                  <a:pt x="11612661" y="6043220"/>
                </a:cubicBezTo>
                <a:cubicBezTo>
                  <a:pt x="11632028" y="6062621"/>
                  <a:pt x="11647235" y="6085208"/>
                  <a:pt x="11657852" y="6110360"/>
                </a:cubicBezTo>
                <a:cubicBezTo>
                  <a:pt x="11668834" y="6136374"/>
                  <a:pt x="11674404" y="6164002"/>
                  <a:pt x="11674404" y="6192476"/>
                </a:cubicBezTo>
                <a:cubicBezTo>
                  <a:pt x="11674404" y="6220951"/>
                  <a:pt x="11668834" y="6248801"/>
                  <a:pt x="11657852" y="6274894"/>
                </a:cubicBezTo>
                <a:lnTo>
                  <a:pt x="11657844" y="6274894"/>
                </a:lnTo>
                <a:cubicBezTo>
                  <a:pt x="11647227" y="6300109"/>
                  <a:pt x="11632020" y="6322753"/>
                  <a:pt x="11612653" y="6342184"/>
                </a:cubicBezTo>
                <a:cubicBezTo>
                  <a:pt x="11593276" y="6361623"/>
                  <a:pt x="11570696" y="6376885"/>
                  <a:pt x="11545536" y="6387542"/>
                </a:cubicBezTo>
                <a:cubicBezTo>
                  <a:pt x="11519491" y="6398579"/>
                  <a:pt x="11491792" y="6404173"/>
                  <a:pt x="11463206" y="6404173"/>
                </a:cubicBezTo>
                <a:cubicBezTo>
                  <a:pt x="11434621" y="6404173"/>
                  <a:pt x="11407151" y="6398579"/>
                  <a:pt x="11381176" y="6387542"/>
                </a:cubicBezTo>
                <a:cubicBezTo>
                  <a:pt x="11356088" y="6376885"/>
                  <a:pt x="11333563" y="6361623"/>
                  <a:pt x="11314219" y="6342184"/>
                </a:cubicBezTo>
                <a:cubicBezTo>
                  <a:pt x="11294875" y="6322745"/>
                  <a:pt x="11279692" y="6300101"/>
                  <a:pt x="11269082" y="6274894"/>
                </a:cubicBezTo>
                <a:cubicBezTo>
                  <a:pt x="11258100" y="6248793"/>
                  <a:pt x="11252539" y="6221070"/>
                  <a:pt x="11252539" y="6192476"/>
                </a:cubicBezTo>
                <a:cubicBezTo>
                  <a:pt x="11252539" y="6163883"/>
                  <a:pt x="11258108" y="6136382"/>
                  <a:pt x="11269082" y="6110360"/>
                </a:cubicBezTo>
                <a:cubicBezTo>
                  <a:pt x="11279692" y="6085216"/>
                  <a:pt x="11294875" y="6062629"/>
                  <a:pt x="11314219" y="6043220"/>
                </a:cubicBezTo>
                <a:cubicBezTo>
                  <a:pt x="11333571" y="6023805"/>
                  <a:pt x="11356096" y="6008559"/>
                  <a:pt x="11381184" y="5997910"/>
                </a:cubicBezTo>
                <a:cubicBezTo>
                  <a:pt x="11407159" y="5986880"/>
                  <a:pt x="11434764" y="5981286"/>
                  <a:pt x="11463214" y="5981286"/>
                </a:cubicBezTo>
                <a:close/>
                <a:moveTo>
                  <a:pt x="11463214" y="5972014"/>
                </a:moveTo>
                <a:cubicBezTo>
                  <a:pt x="11433387" y="5972014"/>
                  <a:pt x="11404690" y="5977853"/>
                  <a:pt x="11377561" y="5989373"/>
                </a:cubicBezTo>
                <a:cubicBezTo>
                  <a:pt x="11351373" y="6000488"/>
                  <a:pt x="11327851" y="6016407"/>
                  <a:pt x="11307652" y="6036669"/>
                </a:cubicBezTo>
                <a:cubicBezTo>
                  <a:pt x="11287462" y="6056924"/>
                  <a:pt x="11271614" y="6080501"/>
                  <a:pt x="11260537" y="6106752"/>
                </a:cubicBezTo>
                <a:cubicBezTo>
                  <a:pt x="11249090" y="6133921"/>
                  <a:pt x="11243274" y="6162760"/>
                  <a:pt x="11243274" y="6192469"/>
                </a:cubicBezTo>
                <a:cubicBezTo>
                  <a:pt x="11243274" y="6222178"/>
                  <a:pt x="11249082" y="6251238"/>
                  <a:pt x="11260545" y="6278486"/>
                </a:cubicBezTo>
                <a:cubicBezTo>
                  <a:pt x="11271614" y="6304800"/>
                  <a:pt x="11287470" y="6328433"/>
                  <a:pt x="11307660" y="6348719"/>
                </a:cubicBezTo>
                <a:cubicBezTo>
                  <a:pt x="11327851" y="6369013"/>
                  <a:pt x="11351373" y="6384947"/>
                  <a:pt x="11377569" y="6396071"/>
                </a:cubicBezTo>
                <a:cubicBezTo>
                  <a:pt x="11404690" y="6407599"/>
                  <a:pt x="11433513" y="6413438"/>
                  <a:pt x="11463222" y="6413438"/>
                </a:cubicBezTo>
                <a:cubicBezTo>
                  <a:pt x="11492931" y="6413438"/>
                  <a:pt x="11521967" y="6407599"/>
                  <a:pt x="11549168" y="6396071"/>
                </a:cubicBezTo>
                <a:cubicBezTo>
                  <a:pt x="11575427" y="6384947"/>
                  <a:pt x="11599005" y="6369013"/>
                  <a:pt x="11619227" y="6348719"/>
                </a:cubicBezTo>
                <a:cubicBezTo>
                  <a:pt x="11639441" y="6328433"/>
                  <a:pt x="11655313" y="6304800"/>
                  <a:pt x="11666397" y="6278478"/>
                </a:cubicBezTo>
                <a:cubicBezTo>
                  <a:pt x="11677861" y="6251246"/>
                  <a:pt x="11683677" y="6222304"/>
                  <a:pt x="11683677" y="6192461"/>
                </a:cubicBezTo>
                <a:cubicBezTo>
                  <a:pt x="11683677" y="6162618"/>
                  <a:pt x="11677861" y="6133897"/>
                  <a:pt x="11666397" y="6106736"/>
                </a:cubicBezTo>
                <a:lnTo>
                  <a:pt x="11666389" y="6106752"/>
                </a:lnTo>
                <a:cubicBezTo>
                  <a:pt x="11655305" y="6080493"/>
                  <a:pt x="11639434" y="6056916"/>
                  <a:pt x="11619219" y="6036669"/>
                </a:cubicBezTo>
                <a:cubicBezTo>
                  <a:pt x="11598989" y="6016399"/>
                  <a:pt x="11575411" y="6000488"/>
                  <a:pt x="11549160" y="5989373"/>
                </a:cubicBezTo>
                <a:cubicBezTo>
                  <a:pt x="11521959" y="5977853"/>
                  <a:pt x="11493041" y="5972014"/>
                  <a:pt x="11463214" y="5972014"/>
                </a:cubicBezTo>
                <a:close/>
                <a:moveTo>
                  <a:pt x="0" y="0"/>
                </a:moveTo>
                <a:lnTo>
                  <a:pt x="508000" y="0"/>
                </a:lnTo>
                <a:lnTo>
                  <a:pt x="6032498" y="0"/>
                </a:lnTo>
                <a:lnTo>
                  <a:pt x="12191998" y="0"/>
                </a:lnTo>
                <a:lnTo>
                  <a:pt x="12191998" y="6857998"/>
                </a:lnTo>
                <a:lnTo>
                  <a:pt x="12191998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0" y="4770782"/>
                </a:lnTo>
                <a:lnTo>
                  <a:pt x="6032498" y="4770782"/>
                </a:lnTo>
                <a:lnTo>
                  <a:pt x="6032498" y="444501"/>
                </a:lnTo>
                <a:lnTo>
                  <a:pt x="0" y="444501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5524500" cy="5974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490B5A-023E-EFD2-49E9-7030DF19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5A0E7A-4163-9C64-2A19-3E686BE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DEC1A-AFDE-F8AA-7520-6749139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949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1548EC4-7EC8-E848-F0C9-FD89AC0F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0" name="Section Title"/>
          <p:cNvSpPr txBox="1">
            <a:spLocks noGrp="1"/>
          </p:cNvSpPr>
          <p:nvPr>
            <p:ph type="title"/>
          </p:nvPr>
        </p:nvSpPr>
        <p:spPr>
          <a:xfrm>
            <a:off x="6153341" y="2280337"/>
            <a:ext cx="5556996" cy="22973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378"/>
              </a:lnSpc>
              <a:defRPr sz="3577" spc="-36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50D8DE2-DE24-3E2E-51A2-59CC1BFA910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6437C8-C5F1-42B7-A10A-0071D63BF2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7843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7ABD11-04C6-7DE8-005C-FD8C17A6F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454706"/>
            <a:ext cx="12192000" cy="2608412"/>
          </a:xfrm>
          <a:custGeom>
            <a:avLst/>
            <a:gdLst>
              <a:gd name="connsiteX0" fmla="*/ 0 w 6032500"/>
              <a:gd name="connsiteY0" fmla="*/ 0 h 6857999"/>
              <a:gd name="connsiteX1" fmla="*/ 6032500 w 6032500"/>
              <a:gd name="connsiteY1" fmla="*/ 0 h 6857999"/>
              <a:gd name="connsiteX2" fmla="*/ 6032500 w 6032500"/>
              <a:gd name="connsiteY2" fmla="*/ 6857999 h 6857999"/>
              <a:gd name="connsiteX3" fmla="*/ 0 w 6032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500" h="6857999">
                <a:moveTo>
                  <a:pt x="0" y="0"/>
                </a:moveTo>
                <a:lnTo>
                  <a:pt x="6032500" y="0"/>
                </a:lnTo>
                <a:lnTo>
                  <a:pt x="60325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vert="horz" wrap="square" lIns="180000" tIns="180000" rIns="180000" bIns="180000" rtlCol="0">
            <a:noAutofit/>
          </a:bodyPr>
          <a:lstStyle>
            <a:lvl1pPr>
              <a:defRPr lang="en-GB" dirty="0"/>
            </a:lvl1pPr>
          </a:lstStyle>
          <a:p>
            <a:pPr lvl="0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86A1D5-0807-253C-F686-BD6B9ED2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9291638" cy="5974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DEC1A-AFDE-F8AA-7520-6749139D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ED25D1-394C-99C6-F793-EBB7CF1A7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1" y="4207118"/>
            <a:ext cx="5524500" cy="2206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59A39182-0386-760C-9DCD-17EA576237A8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4F79499-311C-8F8B-EC01-69D173629E49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D04DF5-4F42-B394-DE5D-59080EB3F4FC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16023B-505D-23C5-22D9-82849527CE4B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E4BA051-49BA-3B41-44D0-E93D972D638F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602E8B-262A-4515-6F0D-AA63B730E766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27721F-9C0E-50FD-98A2-3A8CB34C8044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FF3CCE-41FE-1896-2DCF-F2B04BE3585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8FFA03-E71A-DF1E-2B0E-19259E548E62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B212E4-BE5E-68A6-5A3E-D57B15DEFA55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DC0539-03AB-4087-FC45-1F41278BD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1" y="4210965"/>
            <a:ext cx="4581524" cy="220638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0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364CD-048D-7D79-B31B-D16084B7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444501"/>
            <a:ext cx="11176000" cy="1230876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49B190-0433-AFEC-9121-2D98BA78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963812"/>
            <a:ext cx="11176000" cy="4084565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3600" cap="none" spc="0" baseline="0">
                <a:solidFill>
                  <a:schemeClr val="bg1"/>
                </a:solidFill>
                <a:latin typeface="Salpama Medium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B5FEBBA9-06E1-AAFE-9948-23066A1A556B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940FF18-D5D9-ECBD-E78C-7495296369C5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4A513AF-8B85-B4A9-D97A-3208CC0A8F32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DA6286-2909-B9A0-7A51-D17394170BD1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9BF26C6-8F65-1B85-F920-88C43B0E54C5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4DED95-ACAE-F76A-4EEA-4FC7274B9047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855ED9-4232-45CA-680C-6A0E3CDACCC8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AAC411-0131-DFC5-2802-D67B82C486D7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87814D-2FBB-CC4C-634D-856452267BE9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76A1550-9AE9-206A-A840-8531450E0482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E3B570-3054-AC50-0DAB-68707EC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6D2D72-EF4E-0288-6A76-5435C115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8A47134-B718-44FE-A1DC-8F18889531E1}" type="datetime1">
              <a:rPr lang="en-GB" smtClean="0"/>
              <a:pPr/>
              <a:t>05/12/2024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8D5E2A-DA8C-62C4-CDD3-162DC0BB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95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49B190-0433-AFEC-9121-2D98BA78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527" y="427640"/>
            <a:ext cx="6467474" cy="10776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364CD-048D-7D79-B31B-D16084B7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527" y="1505256"/>
            <a:ext cx="6467474" cy="38474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600" cap="none" spc="0" baseline="0" dirty="0">
                <a:solidFill>
                  <a:schemeClr val="bg1"/>
                </a:solidFill>
                <a:latin typeface="Salpama Medium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E3B570-3054-AC50-0DAB-68707EC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6D2D72-EF4E-0288-6A76-5435C115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8A47134-B718-44FE-A1DC-8F18889531E1}" type="datetime1">
              <a:rPr lang="en-GB" smtClean="0"/>
              <a:pPr/>
              <a:t>05/12/2024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8D5E2A-DA8C-62C4-CDD3-162DC0BB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grpSp>
        <p:nvGrpSpPr>
          <p:cNvPr id="28" name="Graphic 13">
            <a:extLst>
              <a:ext uri="{FF2B5EF4-FFF2-40B4-BE49-F238E27FC236}">
                <a16:creationId xmlns:a16="http://schemas.microsoft.com/office/drawing/2014/main" id="{77361C33-28C0-662A-872C-175350D18DD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67481" y="1577641"/>
            <a:ext cx="2694986" cy="2701232"/>
            <a:chOff x="1449388" y="1737945"/>
            <a:chExt cx="3373866" cy="3381685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62C6A7-0520-EB3F-C5A2-432D35059273}"/>
                </a:ext>
              </a:extLst>
            </p:cNvPr>
            <p:cNvSpPr/>
            <p:nvPr/>
          </p:nvSpPr>
          <p:spPr>
            <a:xfrm>
              <a:off x="2834416" y="3268986"/>
              <a:ext cx="157831" cy="560351"/>
            </a:xfrm>
            <a:custGeom>
              <a:avLst/>
              <a:gdLst>
                <a:gd name="connsiteX0" fmla="*/ 0 w 157831"/>
                <a:gd name="connsiteY0" fmla="*/ 0 h 560351"/>
                <a:gd name="connsiteX1" fmla="*/ 157832 w 157831"/>
                <a:gd name="connsiteY1" fmla="*/ 0 h 560351"/>
                <a:gd name="connsiteX2" fmla="*/ 157832 w 157831"/>
                <a:gd name="connsiteY2" fmla="*/ 560352 h 560351"/>
                <a:gd name="connsiteX3" fmla="*/ 0 w 157831"/>
                <a:gd name="connsiteY3" fmla="*/ 560352 h 56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831" h="560351">
                  <a:moveTo>
                    <a:pt x="0" y="0"/>
                  </a:moveTo>
                  <a:lnTo>
                    <a:pt x="157832" y="0"/>
                  </a:lnTo>
                  <a:lnTo>
                    <a:pt x="157832" y="560352"/>
                  </a:lnTo>
                  <a:lnTo>
                    <a:pt x="0" y="560352"/>
                  </a:ln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36536A6-8F93-E822-9E1B-990E01A0B8FB}"/>
                </a:ext>
              </a:extLst>
            </p:cNvPr>
            <p:cNvSpPr/>
            <p:nvPr/>
          </p:nvSpPr>
          <p:spPr>
            <a:xfrm>
              <a:off x="2510873" y="2953322"/>
              <a:ext cx="276205" cy="876014"/>
            </a:xfrm>
            <a:custGeom>
              <a:avLst/>
              <a:gdLst>
                <a:gd name="connsiteX0" fmla="*/ 153892 w 276205"/>
                <a:gd name="connsiteY0" fmla="*/ 587929 h 876014"/>
                <a:gd name="connsiteX1" fmla="*/ 153892 w 276205"/>
                <a:gd name="connsiteY1" fmla="*/ 0 h 876014"/>
                <a:gd name="connsiteX2" fmla="*/ 0 w 276205"/>
                <a:gd name="connsiteY2" fmla="*/ 0 h 876014"/>
                <a:gd name="connsiteX3" fmla="*/ 0 w 276205"/>
                <a:gd name="connsiteY3" fmla="*/ 583990 h 876014"/>
                <a:gd name="connsiteX4" fmla="*/ 276206 w 276205"/>
                <a:gd name="connsiteY4" fmla="*/ 876015 h 876014"/>
                <a:gd name="connsiteX5" fmla="*/ 276206 w 276205"/>
                <a:gd name="connsiteY5" fmla="*/ 722123 h 876014"/>
                <a:gd name="connsiteX6" fmla="*/ 153892 w 276205"/>
                <a:gd name="connsiteY6" fmla="*/ 587929 h 87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05" h="876014">
                  <a:moveTo>
                    <a:pt x="153892" y="587929"/>
                  </a:moveTo>
                  <a:lnTo>
                    <a:pt x="153892" y="0"/>
                  </a:lnTo>
                  <a:lnTo>
                    <a:pt x="0" y="0"/>
                  </a:lnTo>
                  <a:lnTo>
                    <a:pt x="0" y="583990"/>
                  </a:lnTo>
                  <a:cubicBezTo>
                    <a:pt x="0" y="757641"/>
                    <a:pt x="102615" y="872075"/>
                    <a:pt x="276206" y="876015"/>
                  </a:cubicBezTo>
                  <a:lnTo>
                    <a:pt x="276206" y="722123"/>
                  </a:lnTo>
                  <a:cubicBezTo>
                    <a:pt x="197290" y="710304"/>
                    <a:pt x="153892" y="658966"/>
                    <a:pt x="153892" y="587929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58032E-7B3D-94C2-B24E-B7FDFF2496DC}"/>
                </a:ext>
              </a:extLst>
            </p:cNvPr>
            <p:cNvSpPr/>
            <p:nvPr/>
          </p:nvSpPr>
          <p:spPr>
            <a:xfrm>
              <a:off x="2806777" y="2953322"/>
              <a:ext cx="209169" cy="209169"/>
            </a:xfrm>
            <a:custGeom>
              <a:avLst/>
              <a:gdLst>
                <a:gd name="connsiteX0" fmla="*/ 102615 w 209169"/>
                <a:gd name="connsiteY0" fmla="*/ 0 h 209169"/>
                <a:gd name="connsiteX1" fmla="*/ 0 w 209169"/>
                <a:gd name="connsiteY1" fmla="*/ 102615 h 209169"/>
                <a:gd name="connsiteX2" fmla="*/ 102615 w 209169"/>
                <a:gd name="connsiteY2" fmla="*/ 209170 h 209169"/>
                <a:gd name="connsiteX3" fmla="*/ 209169 w 209169"/>
                <a:gd name="connsiteY3" fmla="*/ 102615 h 209169"/>
                <a:gd name="connsiteX4" fmla="*/ 102615 w 209169"/>
                <a:gd name="connsiteY4" fmla="*/ 0 h 20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69" h="209169">
                  <a:moveTo>
                    <a:pt x="102615" y="0"/>
                  </a:moveTo>
                  <a:cubicBezTo>
                    <a:pt x="43398" y="0"/>
                    <a:pt x="0" y="43398"/>
                    <a:pt x="0" y="102615"/>
                  </a:cubicBezTo>
                  <a:cubicBezTo>
                    <a:pt x="0" y="161832"/>
                    <a:pt x="43398" y="209170"/>
                    <a:pt x="102615" y="209170"/>
                  </a:cubicBezTo>
                  <a:cubicBezTo>
                    <a:pt x="161832" y="209170"/>
                    <a:pt x="209169" y="161832"/>
                    <a:pt x="209169" y="102615"/>
                  </a:cubicBezTo>
                  <a:cubicBezTo>
                    <a:pt x="209169" y="43398"/>
                    <a:pt x="161832" y="0"/>
                    <a:pt x="102615" y="0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507D04-2FC0-E55C-BF67-236077E00857}"/>
                </a:ext>
              </a:extLst>
            </p:cNvPr>
            <p:cNvSpPr/>
            <p:nvPr/>
          </p:nvSpPr>
          <p:spPr>
            <a:xfrm>
              <a:off x="1788750" y="2945443"/>
              <a:ext cx="670845" cy="891773"/>
            </a:xfrm>
            <a:custGeom>
              <a:avLst/>
              <a:gdLst>
                <a:gd name="connsiteX0" fmla="*/ 157832 w 670845"/>
                <a:gd name="connsiteY0" fmla="*/ 7879 h 891773"/>
                <a:gd name="connsiteX1" fmla="*/ 0 w 670845"/>
                <a:gd name="connsiteY1" fmla="*/ 7879 h 891773"/>
                <a:gd name="connsiteX2" fmla="*/ 0 w 670845"/>
                <a:gd name="connsiteY2" fmla="*/ 883894 h 891773"/>
                <a:gd name="connsiteX3" fmla="*/ 157832 w 670845"/>
                <a:gd name="connsiteY3" fmla="*/ 883894 h 891773"/>
                <a:gd name="connsiteX4" fmla="*/ 157832 w 670845"/>
                <a:gd name="connsiteY4" fmla="*/ 524833 h 891773"/>
                <a:gd name="connsiteX5" fmla="*/ 670846 w 670845"/>
                <a:gd name="connsiteY5" fmla="*/ 891774 h 891773"/>
                <a:gd name="connsiteX6" fmla="*/ 670846 w 670845"/>
                <a:gd name="connsiteY6" fmla="*/ 698424 h 891773"/>
                <a:gd name="connsiteX7" fmla="*/ 284085 w 670845"/>
                <a:gd name="connsiteY7" fmla="*/ 430098 h 891773"/>
                <a:gd name="connsiteX8" fmla="*/ 670846 w 670845"/>
                <a:gd name="connsiteY8" fmla="*/ 181531 h 891773"/>
                <a:gd name="connsiteX9" fmla="*/ 670846 w 670845"/>
                <a:gd name="connsiteY9" fmla="*/ 0 h 891773"/>
                <a:gd name="connsiteX10" fmla="*/ 157832 w 670845"/>
                <a:gd name="connsiteY10" fmla="*/ 331423 h 891773"/>
                <a:gd name="connsiteX11" fmla="*/ 157832 w 670845"/>
                <a:gd name="connsiteY11" fmla="*/ 7879 h 89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0845" h="891773">
                  <a:moveTo>
                    <a:pt x="157832" y="7879"/>
                  </a:moveTo>
                  <a:lnTo>
                    <a:pt x="0" y="7879"/>
                  </a:lnTo>
                  <a:lnTo>
                    <a:pt x="0" y="883894"/>
                  </a:lnTo>
                  <a:lnTo>
                    <a:pt x="157832" y="883894"/>
                  </a:lnTo>
                  <a:lnTo>
                    <a:pt x="157832" y="524833"/>
                  </a:lnTo>
                  <a:lnTo>
                    <a:pt x="670846" y="891774"/>
                  </a:lnTo>
                  <a:lnTo>
                    <a:pt x="670846" y="698424"/>
                  </a:lnTo>
                  <a:lnTo>
                    <a:pt x="284085" y="430098"/>
                  </a:lnTo>
                  <a:lnTo>
                    <a:pt x="670846" y="181531"/>
                  </a:lnTo>
                  <a:lnTo>
                    <a:pt x="670846" y="0"/>
                  </a:lnTo>
                  <a:lnTo>
                    <a:pt x="157832" y="331423"/>
                  </a:lnTo>
                  <a:lnTo>
                    <a:pt x="157832" y="7879"/>
                  </a:ln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D86BE1-69ED-E6E3-084E-96C2DB5293EF}"/>
                </a:ext>
              </a:extLst>
            </p:cNvPr>
            <p:cNvSpPr/>
            <p:nvPr/>
          </p:nvSpPr>
          <p:spPr>
            <a:xfrm>
              <a:off x="3903780" y="3268986"/>
              <a:ext cx="548471" cy="560351"/>
            </a:xfrm>
            <a:custGeom>
              <a:avLst/>
              <a:gdLst>
                <a:gd name="connsiteX0" fmla="*/ 256507 w 548471"/>
                <a:gd name="connsiteY0" fmla="*/ 0 h 560351"/>
                <a:gd name="connsiteX1" fmla="*/ 0 w 548471"/>
                <a:gd name="connsiteY1" fmla="*/ 0 h 560351"/>
                <a:gd name="connsiteX2" fmla="*/ 0 w 548471"/>
                <a:gd name="connsiteY2" fmla="*/ 560351 h 560351"/>
                <a:gd name="connsiteX3" fmla="*/ 153892 w 548471"/>
                <a:gd name="connsiteY3" fmla="*/ 560351 h 560351"/>
                <a:gd name="connsiteX4" fmla="*/ 153892 w 548471"/>
                <a:gd name="connsiteY4" fmla="*/ 153892 h 560351"/>
                <a:gd name="connsiteX5" fmla="*/ 244627 w 548471"/>
                <a:gd name="connsiteY5" fmla="*/ 153892 h 560351"/>
                <a:gd name="connsiteX6" fmla="*/ 394579 w 548471"/>
                <a:gd name="connsiteY6" fmla="*/ 288085 h 560351"/>
                <a:gd name="connsiteX7" fmla="*/ 394579 w 548471"/>
                <a:gd name="connsiteY7" fmla="*/ 560351 h 560351"/>
                <a:gd name="connsiteX8" fmla="*/ 548471 w 548471"/>
                <a:gd name="connsiteY8" fmla="*/ 560351 h 560351"/>
                <a:gd name="connsiteX9" fmla="*/ 548471 w 548471"/>
                <a:gd name="connsiteY9" fmla="*/ 295965 h 560351"/>
                <a:gd name="connsiteX10" fmla="*/ 256446 w 548471"/>
                <a:gd name="connsiteY10" fmla="*/ 0 h 56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471" h="560351">
                  <a:moveTo>
                    <a:pt x="256507" y="0"/>
                  </a:moveTo>
                  <a:lnTo>
                    <a:pt x="0" y="0"/>
                  </a:lnTo>
                  <a:lnTo>
                    <a:pt x="0" y="560351"/>
                  </a:lnTo>
                  <a:lnTo>
                    <a:pt x="153892" y="560351"/>
                  </a:lnTo>
                  <a:lnTo>
                    <a:pt x="153892" y="153892"/>
                  </a:lnTo>
                  <a:lnTo>
                    <a:pt x="244627" y="153892"/>
                  </a:lnTo>
                  <a:cubicBezTo>
                    <a:pt x="339302" y="153892"/>
                    <a:pt x="394579" y="209109"/>
                    <a:pt x="394579" y="288085"/>
                  </a:cubicBezTo>
                  <a:lnTo>
                    <a:pt x="394579" y="560351"/>
                  </a:lnTo>
                  <a:lnTo>
                    <a:pt x="548471" y="560351"/>
                  </a:lnTo>
                  <a:lnTo>
                    <a:pt x="548471" y="295965"/>
                  </a:lnTo>
                  <a:cubicBezTo>
                    <a:pt x="548471" y="110494"/>
                    <a:pt x="437977" y="0"/>
                    <a:pt x="256446" y="0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0DDDF2-DCAB-FAE4-B128-CD983264C985}"/>
                </a:ext>
              </a:extLst>
            </p:cNvPr>
            <p:cNvSpPr/>
            <p:nvPr/>
          </p:nvSpPr>
          <p:spPr>
            <a:xfrm>
              <a:off x="3063284" y="3268986"/>
              <a:ext cx="548471" cy="560351"/>
            </a:xfrm>
            <a:custGeom>
              <a:avLst/>
              <a:gdLst>
                <a:gd name="connsiteX0" fmla="*/ 256507 w 548471"/>
                <a:gd name="connsiteY0" fmla="*/ 0 h 560351"/>
                <a:gd name="connsiteX1" fmla="*/ 0 w 548471"/>
                <a:gd name="connsiteY1" fmla="*/ 0 h 560351"/>
                <a:gd name="connsiteX2" fmla="*/ 0 w 548471"/>
                <a:gd name="connsiteY2" fmla="*/ 560351 h 560351"/>
                <a:gd name="connsiteX3" fmla="*/ 153892 w 548471"/>
                <a:gd name="connsiteY3" fmla="*/ 560351 h 560351"/>
                <a:gd name="connsiteX4" fmla="*/ 153892 w 548471"/>
                <a:gd name="connsiteY4" fmla="*/ 153892 h 560351"/>
                <a:gd name="connsiteX5" fmla="*/ 240688 w 548471"/>
                <a:gd name="connsiteY5" fmla="*/ 153892 h 560351"/>
                <a:gd name="connsiteX6" fmla="*/ 394579 w 548471"/>
                <a:gd name="connsiteY6" fmla="*/ 288085 h 560351"/>
                <a:gd name="connsiteX7" fmla="*/ 394579 w 548471"/>
                <a:gd name="connsiteY7" fmla="*/ 560351 h 560351"/>
                <a:gd name="connsiteX8" fmla="*/ 548472 w 548471"/>
                <a:gd name="connsiteY8" fmla="*/ 560351 h 560351"/>
                <a:gd name="connsiteX9" fmla="*/ 548472 w 548471"/>
                <a:gd name="connsiteY9" fmla="*/ 295965 h 560351"/>
                <a:gd name="connsiteX10" fmla="*/ 256446 w 548471"/>
                <a:gd name="connsiteY10" fmla="*/ 0 h 56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471" h="560351">
                  <a:moveTo>
                    <a:pt x="256507" y="0"/>
                  </a:moveTo>
                  <a:lnTo>
                    <a:pt x="0" y="0"/>
                  </a:lnTo>
                  <a:lnTo>
                    <a:pt x="0" y="560351"/>
                  </a:lnTo>
                  <a:lnTo>
                    <a:pt x="153892" y="560351"/>
                  </a:lnTo>
                  <a:lnTo>
                    <a:pt x="153892" y="153892"/>
                  </a:lnTo>
                  <a:lnTo>
                    <a:pt x="240688" y="153892"/>
                  </a:lnTo>
                  <a:cubicBezTo>
                    <a:pt x="339363" y="153892"/>
                    <a:pt x="394579" y="209109"/>
                    <a:pt x="394579" y="288085"/>
                  </a:cubicBezTo>
                  <a:lnTo>
                    <a:pt x="394579" y="560351"/>
                  </a:lnTo>
                  <a:lnTo>
                    <a:pt x="548472" y="560351"/>
                  </a:lnTo>
                  <a:lnTo>
                    <a:pt x="548472" y="295965"/>
                  </a:lnTo>
                  <a:cubicBezTo>
                    <a:pt x="548472" y="110494"/>
                    <a:pt x="437977" y="0"/>
                    <a:pt x="256446" y="0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EEEEFE5-4C78-234C-9973-F110825B354F}"/>
                </a:ext>
              </a:extLst>
            </p:cNvPr>
            <p:cNvSpPr/>
            <p:nvPr/>
          </p:nvSpPr>
          <p:spPr>
            <a:xfrm>
              <a:off x="3647274" y="2953322"/>
              <a:ext cx="209169" cy="209169"/>
            </a:xfrm>
            <a:custGeom>
              <a:avLst/>
              <a:gdLst>
                <a:gd name="connsiteX0" fmla="*/ 102615 w 209169"/>
                <a:gd name="connsiteY0" fmla="*/ 0 h 209169"/>
                <a:gd name="connsiteX1" fmla="*/ 0 w 209169"/>
                <a:gd name="connsiteY1" fmla="*/ 102615 h 209169"/>
                <a:gd name="connsiteX2" fmla="*/ 102615 w 209169"/>
                <a:gd name="connsiteY2" fmla="*/ 209170 h 209169"/>
                <a:gd name="connsiteX3" fmla="*/ 209170 w 209169"/>
                <a:gd name="connsiteY3" fmla="*/ 102615 h 209169"/>
                <a:gd name="connsiteX4" fmla="*/ 102615 w 209169"/>
                <a:gd name="connsiteY4" fmla="*/ 0 h 20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69" h="209169">
                  <a:moveTo>
                    <a:pt x="102615" y="0"/>
                  </a:moveTo>
                  <a:cubicBezTo>
                    <a:pt x="47398" y="0"/>
                    <a:pt x="0" y="43398"/>
                    <a:pt x="0" y="102615"/>
                  </a:cubicBezTo>
                  <a:cubicBezTo>
                    <a:pt x="0" y="161832"/>
                    <a:pt x="47337" y="209170"/>
                    <a:pt x="102615" y="209170"/>
                  </a:cubicBezTo>
                  <a:cubicBezTo>
                    <a:pt x="161832" y="209170"/>
                    <a:pt x="209170" y="161832"/>
                    <a:pt x="209170" y="102615"/>
                  </a:cubicBezTo>
                  <a:cubicBezTo>
                    <a:pt x="209170" y="43398"/>
                    <a:pt x="161832" y="0"/>
                    <a:pt x="102615" y="0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4A7B975-B62A-B7FC-19F8-2CD544E2EBCA}"/>
                </a:ext>
              </a:extLst>
            </p:cNvPr>
            <p:cNvSpPr/>
            <p:nvPr/>
          </p:nvSpPr>
          <p:spPr>
            <a:xfrm>
              <a:off x="3678913" y="3268986"/>
              <a:ext cx="153892" cy="560351"/>
            </a:xfrm>
            <a:custGeom>
              <a:avLst/>
              <a:gdLst>
                <a:gd name="connsiteX0" fmla="*/ 0 w 153892"/>
                <a:gd name="connsiteY0" fmla="*/ 0 h 560351"/>
                <a:gd name="connsiteX1" fmla="*/ 153892 w 153892"/>
                <a:gd name="connsiteY1" fmla="*/ 0 h 560351"/>
                <a:gd name="connsiteX2" fmla="*/ 153892 w 153892"/>
                <a:gd name="connsiteY2" fmla="*/ 560352 h 560351"/>
                <a:gd name="connsiteX3" fmla="*/ 0 w 153892"/>
                <a:gd name="connsiteY3" fmla="*/ 560352 h 56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892" h="560351">
                  <a:moveTo>
                    <a:pt x="0" y="0"/>
                  </a:moveTo>
                  <a:lnTo>
                    <a:pt x="153892" y="0"/>
                  </a:lnTo>
                  <a:lnTo>
                    <a:pt x="153892" y="560352"/>
                  </a:lnTo>
                  <a:lnTo>
                    <a:pt x="0" y="560352"/>
                  </a:ln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F4C03E-D57D-0F84-E703-4EA20EC93412}"/>
                </a:ext>
              </a:extLst>
            </p:cNvPr>
            <p:cNvSpPr/>
            <p:nvPr/>
          </p:nvSpPr>
          <p:spPr>
            <a:xfrm>
              <a:off x="1449388" y="1737945"/>
              <a:ext cx="3373866" cy="3381685"/>
            </a:xfrm>
            <a:custGeom>
              <a:avLst/>
              <a:gdLst>
                <a:gd name="connsiteX0" fmla="*/ 3241430 w 3373866"/>
                <a:gd name="connsiteY0" fmla="*/ 1032210 h 3381685"/>
                <a:gd name="connsiteX1" fmla="*/ 2880066 w 3373866"/>
                <a:gd name="connsiteY1" fmla="*/ 495315 h 3381685"/>
                <a:gd name="connsiteX2" fmla="*/ 2343353 w 3373866"/>
                <a:gd name="connsiteY2" fmla="*/ 132981 h 3381685"/>
                <a:gd name="connsiteX3" fmla="*/ 1684933 w 3373866"/>
                <a:gd name="connsiteY3" fmla="*/ 0 h 3381685"/>
                <a:gd name="connsiteX4" fmla="*/ 1028755 w 3373866"/>
                <a:gd name="connsiteY4" fmla="*/ 132981 h 3381685"/>
                <a:gd name="connsiteX5" fmla="*/ 493194 w 3373866"/>
                <a:gd name="connsiteY5" fmla="*/ 495315 h 3381685"/>
                <a:gd name="connsiteX6" fmla="*/ 132254 w 3373866"/>
                <a:gd name="connsiteY6" fmla="*/ 1032210 h 3381685"/>
                <a:gd name="connsiteX7" fmla="*/ 0 w 3373866"/>
                <a:gd name="connsiteY7" fmla="*/ 1688873 h 3381685"/>
                <a:gd name="connsiteX8" fmla="*/ 132314 w 3373866"/>
                <a:gd name="connsiteY8" fmla="*/ 2347839 h 3381685"/>
                <a:gd name="connsiteX9" fmla="*/ 493255 w 3373866"/>
                <a:gd name="connsiteY9" fmla="*/ 2885886 h 3381685"/>
                <a:gd name="connsiteX10" fmla="*/ 1028816 w 3373866"/>
                <a:gd name="connsiteY10" fmla="*/ 3248644 h 3381685"/>
                <a:gd name="connsiteX11" fmla="*/ 1684993 w 3373866"/>
                <a:gd name="connsiteY11" fmla="*/ 3381686 h 3381685"/>
                <a:gd name="connsiteX12" fmla="*/ 2343414 w 3373866"/>
                <a:gd name="connsiteY12" fmla="*/ 3248644 h 3381685"/>
                <a:gd name="connsiteX13" fmla="*/ 2880127 w 3373866"/>
                <a:gd name="connsiteY13" fmla="*/ 2885886 h 3381685"/>
                <a:gd name="connsiteX14" fmla="*/ 3241491 w 3373866"/>
                <a:gd name="connsiteY14" fmla="*/ 2347778 h 3381685"/>
                <a:gd name="connsiteX15" fmla="*/ 3373866 w 3373866"/>
                <a:gd name="connsiteY15" fmla="*/ 1688812 h 3381685"/>
                <a:gd name="connsiteX16" fmla="*/ 3241491 w 3373866"/>
                <a:gd name="connsiteY16" fmla="*/ 1032089 h 3381685"/>
                <a:gd name="connsiteX17" fmla="*/ 3175970 w 3373866"/>
                <a:gd name="connsiteY17" fmla="*/ 2320322 h 3381685"/>
                <a:gd name="connsiteX18" fmla="*/ 2829759 w 3373866"/>
                <a:gd name="connsiteY18" fmla="*/ 2835821 h 3381685"/>
                <a:gd name="connsiteX19" fmla="*/ 2315593 w 3373866"/>
                <a:gd name="connsiteY19" fmla="*/ 3183305 h 3381685"/>
                <a:gd name="connsiteX20" fmla="*/ 1684872 w 3373866"/>
                <a:gd name="connsiteY20" fmla="*/ 3310710 h 3381685"/>
                <a:gd name="connsiteX21" fmla="*/ 1056455 w 3373866"/>
                <a:gd name="connsiteY21" fmla="*/ 3183305 h 3381685"/>
                <a:gd name="connsiteX22" fmla="*/ 543501 w 3373866"/>
                <a:gd name="connsiteY22" fmla="*/ 2835821 h 3381685"/>
                <a:gd name="connsiteX23" fmla="*/ 197714 w 3373866"/>
                <a:gd name="connsiteY23" fmla="*/ 2320322 h 3381685"/>
                <a:gd name="connsiteX24" fmla="*/ 70976 w 3373866"/>
                <a:gd name="connsiteY24" fmla="*/ 1688934 h 3381685"/>
                <a:gd name="connsiteX25" fmla="*/ 197714 w 3373866"/>
                <a:gd name="connsiteY25" fmla="*/ 1059849 h 3381685"/>
                <a:gd name="connsiteX26" fmla="*/ 543501 w 3373866"/>
                <a:gd name="connsiteY26" fmla="*/ 545502 h 3381685"/>
                <a:gd name="connsiteX27" fmla="*/ 1056515 w 3373866"/>
                <a:gd name="connsiteY27" fmla="*/ 198381 h 3381685"/>
                <a:gd name="connsiteX28" fmla="*/ 1684933 w 3373866"/>
                <a:gd name="connsiteY28" fmla="*/ 71036 h 3381685"/>
                <a:gd name="connsiteX29" fmla="*/ 2315654 w 3373866"/>
                <a:gd name="connsiteY29" fmla="*/ 198381 h 3381685"/>
                <a:gd name="connsiteX30" fmla="*/ 2829819 w 3373866"/>
                <a:gd name="connsiteY30" fmla="*/ 545502 h 3381685"/>
                <a:gd name="connsiteX31" fmla="*/ 3176031 w 3373866"/>
                <a:gd name="connsiteY31" fmla="*/ 1059849 h 3381685"/>
                <a:gd name="connsiteX32" fmla="*/ 3302830 w 3373866"/>
                <a:gd name="connsiteY32" fmla="*/ 1688934 h 3381685"/>
                <a:gd name="connsiteX33" fmla="*/ 3176031 w 3373866"/>
                <a:gd name="connsiteY33" fmla="*/ 2320322 h 338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73866" h="3381685">
                  <a:moveTo>
                    <a:pt x="3241430" y="1032210"/>
                  </a:moveTo>
                  <a:cubicBezTo>
                    <a:pt x="3156514" y="831041"/>
                    <a:pt x="3034928" y="650420"/>
                    <a:pt x="2880066" y="495315"/>
                  </a:cubicBezTo>
                  <a:cubicBezTo>
                    <a:pt x="2725083" y="340029"/>
                    <a:pt x="2544461" y="218140"/>
                    <a:pt x="2343353" y="132981"/>
                  </a:cubicBezTo>
                  <a:cubicBezTo>
                    <a:pt x="2134972" y="44731"/>
                    <a:pt x="1913437" y="0"/>
                    <a:pt x="1684933" y="0"/>
                  </a:cubicBezTo>
                  <a:cubicBezTo>
                    <a:pt x="1456428" y="0"/>
                    <a:pt x="1236591" y="44731"/>
                    <a:pt x="1028755" y="132981"/>
                  </a:cubicBezTo>
                  <a:cubicBezTo>
                    <a:pt x="828132" y="218140"/>
                    <a:pt x="647935" y="340090"/>
                    <a:pt x="493194" y="495315"/>
                  </a:cubicBezTo>
                  <a:cubicBezTo>
                    <a:pt x="338514" y="650480"/>
                    <a:pt x="217110" y="831102"/>
                    <a:pt x="132254" y="1032210"/>
                  </a:cubicBezTo>
                  <a:cubicBezTo>
                    <a:pt x="44549" y="1240350"/>
                    <a:pt x="0" y="1461278"/>
                    <a:pt x="0" y="1688873"/>
                  </a:cubicBezTo>
                  <a:cubicBezTo>
                    <a:pt x="0" y="1916468"/>
                    <a:pt x="44489" y="2139094"/>
                    <a:pt x="132314" y="2347839"/>
                  </a:cubicBezTo>
                  <a:cubicBezTo>
                    <a:pt x="217110" y="2549432"/>
                    <a:pt x="338575" y="2730478"/>
                    <a:pt x="493255" y="2885886"/>
                  </a:cubicBezTo>
                  <a:cubicBezTo>
                    <a:pt x="647935" y="3041353"/>
                    <a:pt x="828132" y="3163424"/>
                    <a:pt x="1028816" y="3248644"/>
                  </a:cubicBezTo>
                  <a:cubicBezTo>
                    <a:pt x="1236591" y="3336955"/>
                    <a:pt x="1457398" y="3381686"/>
                    <a:pt x="1684993" y="3381686"/>
                  </a:cubicBezTo>
                  <a:cubicBezTo>
                    <a:pt x="1912589" y="3381686"/>
                    <a:pt x="2135032" y="3336955"/>
                    <a:pt x="2343414" y="3248644"/>
                  </a:cubicBezTo>
                  <a:cubicBezTo>
                    <a:pt x="2544583" y="3163424"/>
                    <a:pt x="2725204" y="3041353"/>
                    <a:pt x="2880127" y="2885886"/>
                  </a:cubicBezTo>
                  <a:cubicBezTo>
                    <a:pt x="3034989" y="2730478"/>
                    <a:pt x="3156575" y="2549432"/>
                    <a:pt x="3241491" y="2347778"/>
                  </a:cubicBezTo>
                  <a:cubicBezTo>
                    <a:pt x="3329317" y="2139154"/>
                    <a:pt x="3373866" y="1917438"/>
                    <a:pt x="3373866" y="1688812"/>
                  </a:cubicBezTo>
                  <a:cubicBezTo>
                    <a:pt x="3373866" y="1460187"/>
                    <a:pt x="3329317" y="1240168"/>
                    <a:pt x="3241491" y="1032089"/>
                  </a:cubicBezTo>
                  <a:close/>
                  <a:moveTo>
                    <a:pt x="3175970" y="2320322"/>
                  </a:moveTo>
                  <a:cubicBezTo>
                    <a:pt x="3094630" y="2513490"/>
                    <a:pt x="2978135" y="2686959"/>
                    <a:pt x="2829759" y="2835821"/>
                  </a:cubicBezTo>
                  <a:cubicBezTo>
                    <a:pt x="2681322" y="2984743"/>
                    <a:pt x="2508337" y="3101662"/>
                    <a:pt x="2315593" y="3183305"/>
                  </a:cubicBezTo>
                  <a:cubicBezTo>
                    <a:pt x="2116061" y="3267858"/>
                    <a:pt x="1903861" y="3310710"/>
                    <a:pt x="1684872" y="3310710"/>
                  </a:cubicBezTo>
                  <a:cubicBezTo>
                    <a:pt x="1465884" y="3310710"/>
                    <a:pt x="1255441" y="3267858"/>
                    <a:pt x="1056455" y="3183305"/>
                  </a:cubicBezTo>
                  <a:cubicBezTo>
                    <a:pt x="864256" y="3101662"/>
                    <a:pt x="691696" y="2984743"/>
                    <a:pt x="543501" y="2835821"/>
                  </a:cubicBezTo>
                  <a:cubicBezTo>
                    <a:pt x="395307" y="2686899"/>
                    <a:pt x="278994" y="2513429"/>
                    <a:pt x="197714" y="2320322"/>
                  </a:cubicBezTo>
                  <a:cubicBezTo>
                    <a:pt x="113586" y="2120365"/>
                    <a:pt x="70976" y="1907983"/>
                    <a:pt x="70976" y="1688934"/>
                  </a:cubicBezTo>
                  <a:cubicBezTo>
                    <a:pt x="70976" y="1469884"/>
                    <a:pt x="113646" y="1259200"/>
                    <a:pt x="197714" y="1059849"/>
                  </a:cubicBezTo>
                  <a:cubicBezTo>
                    <a:pt x="278994" y="867226"/>
                    <a:pt x="395307" y="694181"/>
                    <a:pt x="543501" y="545502"/>
                  </a:cubicBezTo>
                  <a:cubicBezTo>
                    <a:pt x="691756" y="396762"/>
                    <a:pt x="864317" y="279964"/>
                    <a:pt x="1056515" y="198381"/>
                  </a:cubicBezTo>
                  <a:cubicBezTo>
                    <a:pt x="1255502" y="113889"/>
                    <a:pt x="1466975" y="71036"/>
                    <a:pt x="1684933" y="71036"/>
                  </a:cubicBezTo>
                  <a:cubicBezTo>
                    <a:pt x="1902891" y="71036"/>
                    <a:pt x="2116061" y="113889"/>
                    <a:pt x="2315654" y="198381"/>
                  </a:cubicBezTo>
                  <a:cubicBezTo>
                    <a:pt x="2508337" y="279964"/>
                    <a:pt x="2681322" y="396701"/>
                    <a:pt x="2829819" y="545502"/>
                  </a:cubicBezTo>
                  <a:cubicBezTo>
                    <a:pt x="2978196" y="694121"/>
                    <a:pt x="3094691" y="867166"/>
                    <a:pt x="3176031" y="1059849"/>
                  </a:cubicBezTo>
                  <a:cubicBezTo>
                    <a:pt x="3260159" y="1259139"/>
                    <a:pt x="3302830" y="1470794"/>
                    <a:pt x="3302830" y="1688934"/>
                  </a:cubicBezTo>
                  <a:cubicBezTo>
                    <a:pt x="3302830" y="1907074"/>
                    <a:pt x="3260159" y="2120425"/>
                    <a:pt x="3176031" y="2320322"/>
                  </a:cubicBezTo>
                  <a:close/>
                </a:path>
              </a:pathLst>
            </a:custGeom>
            <a:grpFill/>
            <a:ln w="6054" cap="flat">
              <a:noFill/>
              <a:prstDash val="solid"/>
              <a:miter/>
            </a:ln>
          </p:spPr>
          <p:txBody>
            <a:bodyPr rtlCol="0" anchor="ctr" anchorCtr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948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E3B570-3054-AC50-0DAB-68707EC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6D2D72-EF4E-0288-6A76-5435C115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8A47134-B718-44FE-A1DC-8F18889531E1}" type="datetime1">
              <a:rPr lang="en-GB" smtClean="0"/>
              <a:pPr/>
              <a:t>05/12/2024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8D5E2A-DA8C-62C4-CDD3-162DC0BB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3" name="Рисунок 2" descr="Изображение выглядит как логотип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D3BEBE8-9820-7DC9-9C02-D7F37CE61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97" y="1704918"/>
            <a:ext cx="4388585" cy="14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3B05-F624-1A4D-2450-584228DC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94619-7CB2-D24E-44A6-0B8F8095D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3697209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00EB5-6B9D-10D0-5F3B-D44690BF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50" y="3697209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1A9D-8B55-8897-21BE-49B2B9C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59E5-F6A8-4309-8102-D38472507AD3}" type="datetime1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67D06-E2CE-B752-6E7D-E6A0ACD09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7E955-1E63-52A1-4CB9-1F8F358E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519A8D-CF66-810F-C9D6-0B0AD7676B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9500" y="3697209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1D2285-2373-6395-30DA-284ED1CEEC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000" y="1516377"/>
            <a:ext cx="2698750" cy="20240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79EE8A4-B085-AD37-77FD-68AF85F16F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3750" y="1516377"/>
            <a:ext cx="2698750" cy="20240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63BB0DA-B7C8-820E-D6F4-40D5CEF242B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500" y="1516377"/>
            <a:ext cx="2698750" cy="20240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FC328D-CD63-3802-CEA3-CF2950B4B2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5250" y="1516377"/>
            <a:ext cx="2698750" cy="202406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AF96D178-49F9-2C7E-89D0-712A2785E7D4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CFCB0-D326-F1E3-CBF6-2A383CE3E3BE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7C62FE-256A-ECC2-D953-D6190346B0EB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07EF7E9-6792-03F0-CBAD-B275EA4B2248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90E399D-2C9D-1FEF-10AE-4B97507C95C9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B698BBE-8B56-AA90-D4BF-8555F205E5F5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B66409-13CD-CF18-8C70-80ED6455024E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A6375C-149F-1E93-1C02-19CED79D1BA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BC59BE-C0F1-BCD1-C1C7-4DAF4D4F9241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794EC3-15A6-CB9B-DB7A-A39C70DCF721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2C9B2F00-0154-516C-62A1-8A6AF80FE0E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985250" y="3697209"/>
            <a:ext cx="2698750" cy="22543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4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3B05-F624-1A4D-2450-584228DC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94619-7CB2-D24E-44A6-0B8F8095D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196572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00EB5-6B9D-10D0-5F3B-D44690BF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50" y="1196572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1A9D-8B55-8897-21BE-49B2B9C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59E5-F6A8-4309-8102-D38472507AD3}" type="datetime1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67D06-E2CE-B752-6E7D-E6A0ACD09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7E955-1E63-52A1-4CB9-1F8F358E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519A8D-CF66-810F-C9D6-0B0AD7676B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9500" y="1196572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AF96D178-49F9-2C7E-89D0-712A2785E7D4}"/>
              </a:ext>
            </a:extLst>
          </p:cNvPr>
          <p:cNvGrpSpPr/>
          <p:nvPr userDrawn="1"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0CFCB0-D326-F1E3-CBF6-2A383CE3E3BE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B7C62FE-256A-ECC2-D953-D6190346B0EB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07EF7E9-6792-03F0-CBAD-B275EA4B2248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90E399D-2C9D-1FEF-10AE-4B97507C95C9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B698BBE-8B56-AA90-D4BF-8555F205E5F5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B66409-13CD-CF18-8C70-80ED6455024E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A6375C-149F-1E93-1C02-19CED79D1BA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BC59BE-C0F1-BCD1-C1C7-4DAF4D4F9241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794EC3-15A6-CB9B-DB7A-A39C70DCF721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CA7371-21E3-1812-24E1-5514F7BD7A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1" y="3602491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73F4BF-C81F-7696-AACE-800761E2D9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33750" y="3602491"/>
            <a:ext cx="2698750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5CD9EA0-388E-8DE5-ACCB-C5AE6050C59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59500" y="3602491"/>
            <a:ext cx="2698750" cy="2254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8CD9618-9BC6-0B7E-CAC1-9D8ECA8CC33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985250" y="3597729"/>
            <a:ext cx="2698750" cy="2254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9B014E3D-E48F-9424-E4C8-8BC4AFBE9FE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985250" y="1196975"/>
            <a:ext cx="2698750" cy="2254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035DEA3-575B-A2CF-6882-64ADD98DA0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325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76490AB-FB9C-229F-D951-7C9C907784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2500" y="0"/>
            <a:ext cx="61595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E6E2342-CEE0-A930-A28D-828DA8A07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4703699"/>
            <a:ext cx="4581525" cy="1709738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EBE8CF3-3271-4D2A-AC73-E1510A11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0889" y="4703699"/>
            <a:ext cx="4583112" cy="1709738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3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035DEA3-575B-A2CF-6882-64ADD98DA0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32500" cy="3429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76490AB-FB9C-229F-D951-7C9C907784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2500" y="0"/>
            <a:ext cx="61595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E6E2342-CEE0-A930-A28D-828DA8A07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96390"/>
            <a:ext cx="4581525" cy="853200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EBE8CF3-3271-4D2A-AC73-E1510A11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0889" y="4703699"/>
            <a:ext cx="4583112" cy="1709738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021DCC-6DE8-7338-2744-01575BA1C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32500" cy="3429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A1352-8F80-C016-2C70-0EA881578B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000" y="5560237"/>
            <a:ext cx="4581525" cy="853200"/>
          </a:xfrm>
          <a:noFill/>
        </p:spPr>
        <p:txBody>
          <a:bodyPr anchor="b" anchorCtr="0"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93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25F24468-C174-7B33-FA33-894B0F0C7EF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7"/>
            <a:ext cx="12192000" cy="685364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527936-3391-D635-6557-64538D9E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9291638" cy="597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4EE17-98BE-84A0-105A-5092CDD86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3663" y="5972014"/>
            <a:ext cx="1757362" cy="44142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58A47134-B718-44FE-A1DC-8F18889531E1}" type="datetime1">
              <a:rPr lang="en-GB" smtClean="0"/>
              <a:t>05/12/2024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840BB-BBEF-95C2-57DF-06D2CA78E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" y="5972014"/>
            <a:ext cx="8350250" cy="44142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92AC9-40F4-23C1-7924-D14A37085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025" y="441543"/>
            <a:ext cx="815975" cy="5974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algn="r">
              <a:lnSpc>
                <a:spcPct val="100000"/>
              </a:lnSpc>
              <a:defRPr sz="1400">
                <a:solidFill>
                  <a:schemeClr val="accent6"/>
                </a:solidFill>
                <a:latin typeface="+mj-lt"/>
              </a:defRPr>
            </a:lvl1pPr>
          </a:lstStyle>
          <a:p>
            <a:fld id="{6AEBCB2C-56F5-4360-BA9C-02FD5FC296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Logo alt" hidden="1">
            <a:extLst>
              <a:ext uri="{FF2B5EF4-FFF2-40B4-BE49-F238E27FC236}">
                <a16:creationId xmlns:a16="http://schemas.microsoft.com/office/drawing/2014/main" id="{64E19F22-9625-E434-E2D3-2BC6C394D06A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05262" y="2728912"/>
            <a:ext cx="4181475" cy="1400175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1E4C21A-BCAB-977A-E4CF-FE96256D5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45868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19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62" r:id="rId3"/>
    <p:sldLayoutId id="2147483663" r:id="rId4"/>
    <p:sldLayoutId id="2147483703" r:id="rId5"/>
    <p:sldLayoutId id="2147483652" r:id="rId6"/>
    <p:sldLayoutId id="2147483668" r:id="rId7"/>
    <p:sldLayoutId id="2147483653" r:id="rId8"/>
    <p:sldLayoutId id="2147483678" r:id="rId9"/>
    <p:sldLayoutId id="2147483679" r:id="rId10"/>
    <p:sldLayoutId id="2147483654" r:id="rId11"/>
    <p:sldLayoutId id="2147483664" r:id="rId12"/>
    <p:sldLayoutId id="2147483655" r:id="rId13"/>
    <p:sldLayoutId id="2147483656" r:id="rId14"/>
    <p:sldLayoutId id="2147483657" r:id="rId15"/>
    <p:sldLayoutId id="2147483666" r:id="rId16"/>
    <p:sldLayoutId id="2147483667" r:id="rId17"/>
    <p:sldLayoutId id="2147483706" r:id="rId18"/>
    <p:sldLayoutId id="2147483681" r:id="rId19"/>
    <p:sldLayoutId id="2147483687" r:id="rId20"/>
    <p:sldLayoutId id="2147483689" r:id="rId21"/>
    <p:sldLayoutId id="2147483699" r:id="rId22"/>
    <p:sldLayoutId id="2147483704" r:id="rId23"/>
    <p:sldLayoutId id="2147483708" r:id="rId24"/>
    <p:sldLayoutId id="2147483709" r:id="rId25"/>
    <p:sldLayoutId id="2147483710" r:id="rId2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400" kern="1200" cap="all" spc="1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lang="en-US" sz="1400" kern="1200" dirty="0">
          <a:solidFill>
            <a:schemeClr val="tx1"/>
          </a:solidFill>
          <a:latin typeface="+mj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20000"/>
        </a:lnSpc>
        <a:spcBef>
          <a:spcPts val="600"/>
        </a:spcBef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4400" kern="1200">
          <a:solidFill>
            <a:schemeClr val="tx1"/>
          </a:solidFill>
          <a:latin typeface="Salpama Medium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3286FF"/>
          </p15:clr>
        </p15:guide>
        <p15:guide id="2" pos="7680" userDrawn="1">
          <p15:clr>
            <a:srgbClr val="3286FF"/>
          </p15:clr>
        </p15:guide>
        <p15:guide id="3" pos="320" userDrawn="1">
          <p15:clr>
            <a:srgbClr val="3286FF"/>
          </p15:clr>
        </p15:guide>
        <p15:guide id="4" pos="833" userDrawn="1">
          <p15:clr>
            <a:srgbClr val="3286FF"/>
          </p15:clr>
        </p15:guide>
        <p15:guide id="5" pos="914" userDrawn="1">
          <p15:clr>
            <a:srgbClr val="3286FF"/>
          </p15:clr>
        </p15:guide>
        <p15:guide id="6" pos="1426" userDrawn="1">
          <p15:clr>
            <a:srgbClr val="3286FF"/>
          </p15:clr>
        </p15:guide>
        <p15:guide id="7" pos="1506" userDrawn="1">
          <p15:clr>
            <a:srgbClr val="3286FF"/>
          </p15:clr>
        </p15:guide>
        <p15:guide id="8" pos="2020" userDrawn="1">
          <p15:clr>
            <a:srgbClr val="3286FF"/>
          </p15:clr>
        </p15:guide>
        <p15:guide id="9" pos="2100" userDrawn="1">
          <p15:clr>
            <a:srgbClr val="3286FF"/>
          </p15:clr>
        </p15:guide>
        <p15:guide id="10" pos="2613" userDrawn="1">
          <p15:clr>
            <a:srgbClr val="3286FF"/>
          </p15:clr>
        </p15:guide>
        <p15:guide id="11" pos="2693" userDrawn="1">
          <p15:clr>
            <a:srgbClr val="3286FF"/>
          </p15:clr>
        </p15:guide>
        <p15:guide id="12" pos="3206" userDrawn="1">
          <p15:clr>
            <a:srgbClr val="3286FF"/>
          </p15:clr>
        </p15:guide>
        <p15:guide id="13" pos="3286" userDrawn="1">
          <p15:clr>
            <a:srgbClr val="3286FF"/>
          </p15:clr>
        </p15:guide>
        <p15:guide id="14" pos="3800" userDrawn="1">
          <p15:clr>
            <a:srgbClr val="3286FF"/>
          </p15:clr>
        </p15:guide>
        <p15:guide id="15" pos="3880" userDrawn="1">
          <p15:clr>
            <a:srgbClr val="3286FF"/>
          </p15:clr>
        </p15:guide>
        <p15:guide id="16" pos="4384" userDrawn="1">
          <p15:clr>
            <a:srgbClr val="3286FF"/>
          </p15:clr>
        </p15:guide>
        <p15:guide id="17" pos="4473" userDrawn="1">
          <p15:clr>
            <a:srgbClr val="3286FF"/>
          </p15:clr>
        </p15:guide>
        <p15:guide id="18" pos="4986" userDrawn="1">
          <p15:clr>
            <a:srgbClr val="3286FF"/>
          </p15:clr>
        </p15:guide>
        <p15:guide id="19" pos="5066" userDrawn="1">
          <p15:clr>
            <a:srgbClr val="3286FF"/>
          </p15:clr>
        </p15:guide>
        <p15:guide id="20" pos="5580" userDrawn="1">
          <p15:clr>
            <a:srgbClr val="3286FF"/>
          </p15:clr>
        </p15:guide>
        <p15:guide id="21" pos="5660" userDrawn="1">
          <p15:clr>
            <a:srgbClr val="3286FF"/>
          </p15:clr>
        </p15:guide>
        <p15:guide id="22" pos="6173" userDrawn="1">
          <p15:clr>
            <a:srgbClr val="3286FF"/>
          </p15:clr>
        </p15:guide>
        <p15:guide id="23" pos="6253" userDrawn="1">
          <p15:clr>
            <a:srgbClr val="3286FF"/>
          </p15:clr>
        </p15:guide>
        <p15:guide id="24" pos="6766" userDrawn="1">
          <p15:clr>
            <a:srgbClr val="3286FF"/>
          </p15:clr>
        </p15:guide>
        <p15:guide id="25" pos="6846" userDrawn="1">
          <p15:clr>
            <a:srgbClr val="3286FF"/>
          </p15:clr>
        </p15:guide>
        <p15:guide id="26" pos="7360" userDrawn="1">
          <p15:clr>
            <a:srgbClr val="3286FF"/>
          </p15:clr>
        </p15:guide>
        <p15:guide id="27" orient="horz" userDrawn="1">
          <p15:clr>
            <a:srgbClr val="3286FF"/>
          </p15:clr>
        </p15:guide>
        <p15:guide id="28" orient="horz" pos="4320" userDrawn="1">
          <p15:clr>
            <a:srgbClr val="3286FF"/>
          </p15:clr>
        </p15:guide>
        <p15:guide id="29" orient="horz" pos="280" userDrawn="1">
          <p15:clr>
            <a:srgbClr val="3286FF"/>
          </p15:clr>
        </p15:guide>
        <p15:guide id="30" orient="horz" pos="4040" userDrawn="1">
          <p15:clr>
            <a:srgbClr val="3286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79.svg"/><Relationship Id="rId2" Type="http://schemas.openxmlformats.org/officeDocument/2006/relationships/image" Target="../media/image45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5" Type="http://schemas.openxmlformats.org/officeDocument/2006/relationships/image" Target="../media/image77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DFF5AA-29E8-5375-D05F-5EA7CD685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93E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ru-RU" sz="1400" dirty="0" err="1">
              <a:solidFill>
                <a:schemeClr val="tx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BD2502-066F-3070-9772-F7CC6641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0D4D4D-7205-2E97-BBB0-8EE4890F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8138" y="3922044"/>
            <a:ext cx="5435600" cy="441423"/>
          </a:xfrm>
        </p:spPr>
        <p:txBody>
          <a:bodyPr>
            <a:noAutofit/>
          </a:bodyPr>
          <a:lstStyle/>
          <a:p>
            <a:r>
              <a:rPr lang="ru-RU" sz="2300" dirty="0">
                <a:solidFill>
                  <a:schemeClr val="bg1"/>
                </a:solidFill>
                <a:latin typeface="Salpama Medium" pitchFamily="50" charset="-52"/>
              </a:rPr>
              <a:t>БЛАГОПОЛУЧИЕ ОТ ЧИСТОТЫ</a:t>
            </a:r>
            <a:endParaRPr lang="en-GB" sz="2300" dirty="0">
              <a:solidFill>
                <a:schemeClr val="bg1"/>
              </a:solidFill>
              <a:latin typeface="Salpama Medium" pitchFamily="50" charset="-52"/>
            </a:endParaRPr>
          </a:p>
        </p:txBody>
      </p:sp>
      <p:pic>
        <p:nvPicPr>
          <p:cNvPr id="7" name="Рисунок 6" descr="Изображение выглядит как логотип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A534D39-64BF-0D6D-ECDF-BFE031F97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97" y="1704918"/>
            <a:ext cx="4388585" cy="14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49F025-BF06-6F33-6BB6-A3BC942E9AE1}"/>
              </a:ext>
            </a:extLst>
          </p:cNvPr>
          <p:cNvCxnSpPr>
            <a:cxnSpLocks/>
          </p:cNvCxnSpPr>
          <p:nvPr/>
        </p:nvCxnSpPr>
        <p:spPr>
          <a:xfrm>
            <a:off x="4470158" y="4876800"/>
            <a:ext cx="0" cy="582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Arc 273">
            <a:extLst>
              <a:ext uri="{FF2B5EF4-FFF2-40B4-BE49-F238E27FC236}">
                <a16:creationId xmlns:a16="http://schemas.microsoft.com/office/drawing/2014/main" id="{76563A36-687D-A29F-93ED-8B769806C9E8}"/>
              </a:ext>
            </a:extLst>
          </p:cNvPr>
          <p:cNvSpPr/>
          <p:nvPr/>
        </p:nvSpPr>
        <p:spPr>
          <a:xfrm rot="5400000">
            <a:off x="3986297" y="1578430"/>
            <a:ext cx="3663052" cy="3663052"/>
          </a:xfrm>
          <a:prstGeom prst="arc">
            <a:avLst>
              <a:gd name="adj1" fmla="val 16430684"/>
              <a:gd name="adj2" fmla="val 1600024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705058-391D-DD87-6590-0ED886BD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Среди наших партнеров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1879A-3BAC-6BD2-478F-1CEC84C8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C284F9E4-BC9C-8A7A-223F-21968EEBBA41}"/>
              </a:ext>
            </a:extLst>
          </p:cNvPr>
          <p:cNvSpPr/>
          <p:nvPr/>
        </p:nvSpPr>
        <p:spPr>
          <a:xfrm>
            <a:off x="7744479" y="455386"/>
            <a:ext cx="2219692" cy="1769715"/>
          </a:xfrm>
          <a:custGeom>
            <a:avLst/>
            <a:gdLst>
              <a:gd name="connsiteX0" fmla="*/ 0 w 1913685"/>
              <a:gd name="connsiteY0" fmla="*/ 0 h 2030354"/>
              <a:gd name="connsiteX1" fmla="*/ 1913685 w 1913685"/>
              <a:gd name="connsiteY1" fmla="*/ 0 h 2030354"/>
              <a:gd name="connsiteX2" fmla="*/ 1913685 w 1913685"/>
              <a:gd name="connsiteY2" fmla="*/ 2030354 h 2030354"/>
              <a:gd name="connsiteX3" fmla="*/ 0 w 1913685"/>
              <a:gd name="connsiteY3" fmla="*/ 2030354 h 2030354"/>
              <a:gd name="connsiteX4" fmla="*/ 0 w 1913685"/>
              <a:gd name="connsiteY4" fmla="*/ 0 h 20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685" h="2030354">
                <a:moveTo>
                  <a:pt x="0" y="0"/>
                </a:moveTo>
                <a:lnTo>
                  <a:pt x="1913685" y="0"/>
                </a:lnTo>
                <a:lnTo>
                  <a:pt x="1913685" y="2030354"/>
                </a:lnTo>
                <a:lnTo>
                  <a:pt x="0" y="20303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4000" tIns="0" rIns="0" bIns="0" numCol="1" spcCol="1270" anchor="t" anchorCtr="0">
            <a:spAutoFit/>
          </a:bodyPr>
          <a:lstStyle/>
          <a:p>
            <a:pPr marL="0" lvl="1" defTabSz="533400">
              <a:spcBef>
                <a:spcPts val="600"/>
              </a:spcBef>
            </a:pPr>
            <a:r>
              <a:rPr lang="ru-RU" sz="1000" dirty="0">
                <a:latin typeface="Salpama Bold" pitchFamily="50" charset="0"/>
              </a:rPr>
              <a:t>МОЛОЧНАЯ ПРОМЫШЛЕННОСТЬ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РЯЗАНСКИЙ АМК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БРАСОВСКИЕ СЫРЫ</a:t>
            </a:r>
            <a:endParaRPr lang="ru-RU" sz="1000" kern="1200" dirty="0">
              <a:latin typeface="Salpama Book" pitchFamily="50" charset="-52"/>
            </a:endParaRP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ГАЛАКТИКА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i="0" kern="1200" dirty="0">
                <a:latin typeface="Salpama Book" pitchFamily="50" charset="-52"/>
              </a:rPr>
              <a:t>ВИММ-БИЛЛЬ-ДАНН</a:t>
            </a:r>
            <a:endParaRPr lang="ru-RU" sz="1000" kern="1200" dirty="0">
              <a:latin typeface="Salpama Book" pitchFamily="50" charset="-52"/>
            </a:endParaRP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ВАЛИО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ЛАКТАЛИС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ПРОГРЕСС</a:t>
            </a: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034300DF-C5A7-EF72-5701-CADE06111C2B}"/>
              </a:ext>
            </a:extLst>
          </p:cNvPr>
          <p:cNvSpPr/>
          <p:nvPr/>
        </p:nvSpPr>
        <p:spPr>
          <a:xfrm>
            <a:off x="1014349" y="1453461"/>
            <a:ext cx="2182356" cy="2769989"/>
          </a:xfrm>
          <a:custGeom>
            <a:avLst/>
            <a:gdLst>
              <a:gd name="connsiteX0" fmla="*/ 0 w 2367210"/>
              <a:gd name="connsiteY0" fmla="*/ 0 h 2058113"/>
              <a:gd name="connsiteX1" fmla="*/ 2367210 w 2367210"/>
              <a:gd name="connsiteY1" fmla="*/ 0 h 2058113"/>
              <a:gd name="connsiteX2" fmla="*/ 2367210 w 2367210"/>
              <a:gd name="connsiteY2" fmla="*/ 2058113 h 2058113"/>
              <a:gd name="connsiteX3" fmla="*/ 0 w 2367210"/>
              <a:gd name="connsiteY3" fmla="*/ 2058113 h 2058113"/>
              <a:gd name="connsiteX4" fmla="*/ 0 w 2367210"/>
              <a:gd name="connsiteY4" fmla="*/ 0 h 205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7210" h="2058113">
                <a:moveTo>
                  <a:pt x="0" y="0"/>
                </a:moveTo>
                <a:lnTo>
                  <a:pt x="2367210" y="0"/>
                </a:lnTo>
                <a:lnTo>
                  <a:pt x="2367210" y="2058113"/>
                </a:lnTo>
                <a:lnTo>
                  <a:pt x="0" y="20581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4000" tIns="0" rIns="144000" bIns="0" numCol="1" spcCol="1270" anchor="t" anchorCtr="0">
            <a:spAutoFit/>
          </a:bodyPr>
          <a:lstStyle/>
          <a:p>
            <a:pPr marL="0" lvl="1" algn="r" defTabSz="533400">
              <a:spcBef>
                <a:spcPts val="600"/>
              </a:spcBef>
            </a:pPr>
            <a:r>
              <a:rPr lang="ru-RU" sz="1000" dirty="0">
                <a:latin typeface="Salpama Bold" pitchFamily="50" charset="0"/>
              </a:rPr>
              <a:t>МЯСНАЯ ПРОМЫШЛЕННОСТЬ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ПФ РОСКАР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ПФ СЕВЕРНАЯ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ПФ РАВИС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ПРИОСКОЛЬЕ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ВЕЛИКОНОВГОРОДСКИЙ</a:t>
            </a:r>
            <a:br>
              <a:rPr lang="ru-RU" sz="1000" kern="1200" dirty="0">
                <a:latin typeface="Salpama Book" pitchFamily="50" charset="-52"/>
              </a:rPr>
            </a:br>
            <a:r>
              <a:rPr lang="ru-RU" sz="1000" kern="1200" dirty="0">
                <a:latin typeface="Salpama Book" pitchFamily="50" charset="-52"/>
              </a:rPr>
              <a:t>МЯСНОЙ ДВОР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РАМКОР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ГК ЧЕРКИЗОВО</a:t>
            </a:r>
            <a:endParaRPr lang="ru-RU" sz="1000" kern="1200" dirty="0">
              <a:latin typeface="Salpama Book" pitchFamily="50" charset="-52"/>
            </a:endParaRP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ВЕЛИКОЛУКСКИЙ</a:t>
            </a:r>
            <a:br>
              <a:rPr lang="ru-RU" sz="1000" kern="1200" dirty="0">
                <a:latin typeface="Salpama Book" pitchFamily="50" charset="-52"/>
              </a:rPr>
            </a:br>
            <a:r>
              <a:rPr lang="ru-RU" sz="1000" kern="1200" dirty="0">
                <a:latin typeface="Salpama Book" pitchFamily="50" charset="-52"/>
              </a:rPr>
              <a:t>МЯСОКОМБИНАТ</a:t>
            </a:r>
            <a:endParaRPr lang="en-US" sz="1000" kern="1200" dirty="0">
              <a:latin typeface="Salpama Book" pitchFamily="50" charset="-52"/>
            </a:endParaRP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МИРАТОРГ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ДАМАТЕ</a:t>
            </a:r>
            <a:endParaRPr lang="ru-RU" sz="1000" kern="1200" dirty="0">
              <a:latin typeface="Salpama Book" pitchFamily="50" charset="-52"/>
            </a:endParaRPr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E92376F6-3388-0CE1-43FB-4EFEE5C2D37A}"/>
              </a:ext>
            </a:extLst>
          </p:cNvPr>
          <p:cNvSpPr/>
          <p:nvPr/>
        </p:nvSpPr>
        <p:spPr>
          <a:xfrm>
            <a:off x="9636780" y="2403827"/>
            <a:ext cx="1681083" cy="2000548"/>
          </a:xfrm>
          <a:custGeom>
            <a:avLst/>
            <a:gdLst>
              <a:gd name="connsiteX0" fmla="*/ 0 w 1958024"/>
              <a:gd name="connsiteY0" fmla="*/ 0 h 1968562"/>
              <a:gd name="connsiteX1" fmla="*/ 1958024 w 1958024"/>
              <a:gd name="connsiteY1" fmla="*/ 0 h 1968562"/>
              <a:gd name="connsiteX2" fmla="*/ 1958024 w 1958024"/>
              <a:gd name="connsiteY2" fmla="*/ 1968562 h 1968562"/>
              <a:gd name="connsiteX3" fmla="*/ 0 w 1958024"/>
              <a:gd name="connsiteY3" fmla="*/ 1968562 h 1968562"/>
              <a:gd name="connsiteX4" fmla="*/ 0 w 1958024"/>
              <a:gd name="connsiteY4" fmla="*/ 0 h 19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024" h="1968562">
                <a:moveTo>
                  <a:pt x="0" y="0"/>
                </a:moveTo>
                <a:lnTo>
                  <a:pt x="1958024" y="0"/>
                </a:lnTo>
                <a:lnTo>
                  <a:pt x="1958024" y="1968562"/>
                </a:lnTo>
                <a:lnTo>
                  <a:pt x="0" y="19685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4000" tIns="0" rIns="0" bIns="0" numCol="1" spcCol="1270" anchor="t" anchorCtr="0">
            <a:spAutoFit/>
          </a:bodyPr>
          <a:lstStyle/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ld" pitchFamily="50" charset="0"/>
              </a:rPr>
              <a:t>ИНДУСТРИЯ НАПИТКОВ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АБРАУ ДЮРСО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КУБАНЬ ВИНО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БОРЖОМИ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АЛВИСА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ЧЕРНОГОЛОВКА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ПЕПСИКО</a:t>
            </a:r>
            <a:endParaRPr lang="ru-RU" sz="1000" kern="1200" dirty="0">
              <a:latin typeface="Salpama Book" pitchFamily="50" charset="-52"/>
            </a:endParaRP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ПИВЗАВОД БАВАРИЯ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ЛИДСКИЙ ПЗ</a:t>
            </a:r>
            <a:endParaRPr lang="ru-RU" sz="1000" kern="1200" dirty="0">
              <a:latin typeface="Salpama Book" pitchFamily="50" charset="-52"/>
            </a:endParaRPr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FB2E7994-155B-904B-50FF-EEC390924442}"/>
              </a:ext>
            </a:extLst>
          </p:cNvPr>
          <p:cNvSpPr/>
          <p:nvPr/>
        </p:nvSpPr>
        <p:spPr>
          <a:xfrm>
            <a:off x="1555687" y="5030653"/>
            <a:ext cx="2167929" cy="846386"/>
          </a:xfrm>
          <a:custGeom>
            <a:avLst/>
            <a:gdLst>
              <a:gd name="connsiteX0" fmla="*/ 0 w 1759484"/>
              <a:gd name="connsiteY0" fmla="*/ 0 h 1728446"/>
              <a:gd name="connsiteX1" fmla="*/ 1759484 w 1759484"/>
              <a:gd name="connsiteY1" fmla="*/ 0 h 1728446"/>
              <a:gd name="connsiteX2" fmla="*/ 1759484 w 1759484"/>
              <a:gd name="connsiteY2" fmla="*/ 1728446 h 1728446"/>
              <a:gd name="connsiteX3" fmla="*/ 0 w 1759484"/>
              <a:gd name="connsiteY3" fmla="*/ 1728446 h 1728446"/>
              <a:gd name="connsiteX4" fmla="*/ 0 w 1759484"/>
              <a:gd name="connsiteY4" fmla="*/ 0 h 172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484" h="1728446">
                <a:moveTo>
                  <a:pt x="0" y="0"/>
                </a:moveTo>
                <a:lnTo>
                  <a:pt x="1759484" y="0"/>
                </a:lnTo>
                <a:lnTo>
                  <a:pt x="1759484" y="1728446"/>
                </a:lnTo>
                <a:lnTo>
                  <a:pt x="0" y="17284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4000" tIns="0" rIns="144000" bIns="0" numCol="1" spcCol="1270" anchor="t" anchorCtr="0">
            <a:spAutoFit/>
          </a:bodyPr>
          <a:lstStyle/>
          <a:p>
            <a:pPr marL="0" lvl="1" algn="r" defTabSz="533400">
              <a:spcBef>
                <a:spcPts val="600"/>
              </a:spcBef>
            </a:pPr>
            <a:r>
              <a:rPr lang="ru-RU" sz="1000" dirty="0">
                <a:latin typeface="Salpama Bold" pitchFamily="50" charset="0"/>
              </a:rPr>
              <a:t>РЫБНАЯ ПРОМЫШЛЕННОСТЬ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РУССКОЕ МОРЕ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САНТА БРЕМОР</a:t>
            </a:r>
          </a:p>
          <a:p>
            <a:pPr marL="0" lvl="1" algn="r" defTabSz="533400">
              <a:spcBef>
                <a:spcPts val="600"/>
              </a:spcBef>
            </a:pPr>
            <a:r>
              <a:rPr lang="ru-RU" sz="1000" i="0" kern="1200" dirty="0">
                <a:latin typeface="Salpama Book" pitchFamily="50" charset="-52"/>
              </a:rPr>
              <a:t>КАЛА Я МАРЬЯПОЯТ</a:t>
            </a:r>
            <a:endParaRPr lang="ru-RU" sz="1000" kern="1200" dirty="0">
              <a:latin typeface="Salpama Book" pitchFamily="50" charset="-52"/>
            </a:endParaRPr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B5E7B1E5-45C5-2579-6233-6690A98D9FE2}"/>
              </a:ext>
            </a:extLst>
          </p:cNvPr>
          <p:cNvSpPr/>
          <p:nvPr/>
        </p:nvSpPr>
        <p:spPr>
          <a:xfrm>
            <a:off x="7753392" y="4737734"/>
            <a:ext cx="1488723" cy="1692771"/>
          </a:xfrm>
          <a:custGeom>
            <a:avLst/>
            <a:gdLst>
              <a:gd name="connsiteX0" fmla="*/ 0 w 1759484"/>
              <a:gd name="connsiteY0" fmla="*/ 0 h 1728446"/>
              <a:gd name="connsiteX1" fmla="*/ 1759484 w 1759484"/>
              <a:gd name="connsiteY1" fmla="*/ 0 h 1728446"/>
              <a:gd name="connsiteX2" fmla="*/ 1759484 w 1759484"/>
              <a:gd name="connsiteY2" fmla="*/ 1728446 h 1728446"/>
              <a:gd name="connsiteX3" fmla="*/ 0 w 1759484"/>
              <a:gd name="connsiteY3" fmla="*/ 1728446 h 1728446"/>
              <a:gd name="connsiteX4" fmla="*/ 0 w 1759484"/>
              <a:gd name="connsiteY4" fmla="*/ 0 h 172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484" h="1728446">
                <a:moveTo>
                  <a:pt x="0" y="0"/>
                </a:moveTo>
                <a:lnTo>
                  <a:pt x="1759484" y="0"/>
                </a:lnTo>
                <a:lnTo>
                  <a:pt x="1759484" y="1728446"/>
                </a:lnTo>
                <a:lnTo>
                  <a:pt x="0" y="17284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144000" tIns="0" rIns="0" bIns="0" numCol="1" spcCol="1270" anchor="t" anchorCtr="0">
            <a:spAutoFit/>
          </a:bodyPr>
          <a:lstStyle/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ld" pitchFamily="50" charset="0"/>
              </a:rPr>
              <a:t>КОНДИТЕРСКАЯ</a:t>
            </a:r>
            <a:br>
              <a:rPr lang="ru-RU" sz="1000" dirty="0">
                <a:latin typeface="Salpama Bold" pitchFamily="50" charset="0"/>
              </a:rPr>
            </a:br>
            <a:r>
              <a:rPr lang="ru-RU" sz="1000" dirty="0">
                <a:latin typeface="Salpama Bold" pitchFamily="50" charset="0"/>
              </a:rPr>
              <a:t>ПРОМЫШЛЕННОСТЬ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ФЕРРЕРО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ХЛЕБПРОМ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ЧУПА-ЧУПС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ФАЦЕР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kern="1200" dirty="0">
                <a:latin typeface="Salpama Book" pitchFamily="50" charset="-52"/>
              </a:rPr>
              <a:t>РИЖСКИЙ ХЛЕБ</a:t>
            </a:r>
          </a:p>
          <a:p>
            <a:pPr marL="0" lvl="1" algn="l" defTabSz="533400">
              <a:spcBef>
                <a:spcPts val="600"/>
              </a:spcBef>
            </a:pPr>
            <a:r>
              <a:rPr lang="ru-RU" sz="1000" dirty="0">
                <a:latin typeface="Salpama Book" pitchFamily="50" charset="-52"/>
              </a:rPr>
              <a:t>КДВ</a:t>
            </a:r>
            <a:endParaRPr lang="ru-RU" sz="1000" kern="1200" dirty="0">
              <a:latin typeface="Salpama Book" pitchFamily="50" charset="-52"/>
            </a:endParaRPr>
          </a:p>
        </p:txBody>
      </p:sp>
      <p:sp>
        <p:nvSpPr>
          <p:cNvPr id="276" name="Block Arc 275" hidden="1">
            <a:extLst>
              <a:ext uri="{FF2B5EF4-FFF2-40B4-BE49-F238E27FC236}">
                <a16:creationId xmlns:a16="http://schemas.microsoft.com/office/drawing/2014/main" id="{61DD647D-4C0A-8322-5EAC-04D3EC6C0EF2}"/>
              </a:ext>
            </a:extLst>
          </p:cNvPr>
          <p:cNvSpPr/>
          <p:nvPr/>
        </p:nvSpPr>
        <p:spPr>
          <a:xfrm>
            <a:off x="3865741" y="1387731"/>
            <a:ext cx="4460515" cy="4460515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ниынщ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4867272-4BC3-9F84-DC61-6159FFC2FB40}"/>
              </a:ext>
            </a:extLst>
          </p:cNvPr>
          <p:cNvSpPr/>
          <p:nvPr/>
        </p:nvSpPr>
        <p:spPr>
          <a:xfrm>
            <a:off x="4180857" y="4420219"/>
            <a:ext cx="578602" cy="578602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10772" tIns="310772" rIns="310772" bIns="310772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6500" kern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B8D9CB8-491A-BCCC-245E-7C0F61FE6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9715" y="4549078"/>
            <a:ext cx="320886" cy="32088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5C7A3AC8-2149-868D-F171-D303AB0471B0}"/>
              </a:ext>
            </a:extLst>
          </p:cNvPr>
          <p:cNvSpPr/>
          <p:nvPr/>
        </p:nvSpPr>
        <p:spPr>
          <a:xfrm>
            <a:off x="4976332" y="2618014"/>
            <a:ext cx="1621972" cy="16219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/>
            <a:endParaRPr lang="x-none" sz="1800" b="1" dirty="0">
              <a:solidFill>
                <a:srgbClr val="212121"/>
              </a:solidFill>
            </a:endParaRPr>
          </a:p>
        </p:txBody>
      </p:sp>
      <p:grpSp>
        <p:nvGrpSpPr>
          <p:cNvPr id="181" name="Logo">
            <a:extLst>
              <a:ext uri="{FF2B5EF4-FFF2-40B4-BE49-F238E27FC236}">
                <a16:creationId xmlns:a16="http://schemas.microsoft.com/office/drawing/2014/main" id="{64BCE9B8-737F-EDA3-B071-01781D3962FB}"/>
              </a:ext>
            </a:extLst>
          </p:cNvPr>
          <p:cNvGrpSpPr/>
          <p:nvPr/>
        </p:nvGrpSpPr>
        <p:grpSpPr>
          <a:xfrm>
            <a:off x="5376584" y="3017313"/>
            <a:ext cx="821469" cy="823373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72AF151-5FE7-3730-DD80-6AB98D4D917B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D9EC265-B581-9327-EB0E-3A4A888F7826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93B10A2-40CE-7F50-4C3E-F171AEE19F7F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362A895-0D63-3652-0517-B80B756B28B9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B6ABFF6-24BA-6CF0-A111-85582D1D8AD7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E1B880-20BB-82E0-B94A-370ADBEB0629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F7ECA67-B6D0-C8CB-1854-30D7EAE08B9B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0D24EE8-1E46-13B2-7B8D-28B5011C0447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7A60F5-6D7F-86D5-688D-455327D1E58A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58193-C906-5AC9-C4BE-0BF7BBE91E6A}"/>
              </a:ext>
            </a:extLst>
          </p:cNvPr>
          <p:cNvCxnSpPr>
            <a:cxnSpLocks/>
          </p:cNvCxnSpPr>
          <p:nvPr/>
        </p:nvCxnSpPr>
        <p:spPr>
          <a:xfrm>
            <a:off x="3196705" y="1453461"/>
            <a:ext cx="0" cy="2769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B5C5D7-8A60-5663-EB12-9D105C7A25E4}"/>
              </a:ext>
            </a:extLst>
          </p:cNvPr>
          <p:cNvCxnSpPr>
            <a:cxnSpLocks/>
          </p:cNvCxnSpPr>
          <p:nvPr/>
        </p:nvCxnSpPr>
        <p:spPr>
          <a:xfrm>
            <a:off x="7744479" y="455386"/>
            <a:ext cx="0" cy="1538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A8624-2E17-DD20-8C0B-182D3B798F97}"/>
              </a:ext>
            </a:extLst>
          </p:cNvPr>
          <p:cNvCxnSpPr/>
          <p:nvPr/>
        </p:nvCxnSpPr>
        <p:spPr>
          <a:xfrm>
            <a:off x="9636780" y="2403827"/>
            <a:ext cx="0" cy="2385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CCD247-D9D1-3350-50A2-53D1A65D4952}"/>
              </a:ext>
            </a:extLst>
          </p:cNvPr>
          <p:cNvCxnSpPr/>
          <p:nvPr/>
        </p:nvCxnSpPr>
        <p:spPr>
          <a:xfrm>
            <a:off x="7753392" y="4737734"/>
            <a:ext cx="0" cy="1692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6F02FC-1A39-2A61-700B-CDEC492B4803}"/>
              </a:ext>
            </a:extLst>
          </p:cNvPr>
          <p:cNvCxnSpPr>
            <a:cxnSpLocks/>
          </p:cNvCxnSpPr>
          <p:nvPr/>
        </p:nvCxnSpPr>
        <p:spPr>
          <a:xfrm>
            <a:off x="3723616" y="5030653"/>
            <a:ext cx="0" cy="846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B7340D-9D2A-5EDC-B45A-A6ADD3DB83BB}"/>
              </a:ext>
            </a:extLst>
          </p:cNvPr>
          <p:cNvCxnSpPr>
            <a:cxnSpLocks/>
          </p:cNvCxnSpPr>
          <p:nvPr/>
        </p:nvCxnSpPr>
        <p:spPr>
          <a:xfrm flipV="1">
            <a:off x="3191075" y="2148478"/>
            <a:ext cx="1124083" cy="1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AD80E0-1C0F-5EE1-BD43-01FB841AC273}"/>
              </a:ext>
            </a:extLst>
          </p:cNvPr>
          <p:cNvCxnSpPr>
            <a:cxnSpLocks/>
          </p:cNvCxnSpPr>
          <p:nvPr/>
        </p:nvCxnSpPr>
        <p:spPr>
          <a:xfrm>
            <a:off x="7817504" y="3429000"/>
            <a:ext cx="1823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CE3C19-0D26-4DD1-0BDF-88955EA5DDC0}"/>
              </a:ext>
            </a:extLst>
          </p:cNvPr>
          <p:cNvSpPr/>
          <p:nvPr/>
        </p:nvSpPr>
        <p:spPr>
          <a:xfrm>
            <a:off x="4180857" y="1859178"/>
            <a:ext cx="578602" cy="578602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7592" tIns="267592" rIns="267592" bIns="267592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100" kern="1200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0DE1216-065A-15D1-A300-1DF2C02DA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9715" y="1988035"/>
            <a:ext cx="320886" cy="32088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F9DA22D-FA67-267C-9B4F-F2C75A9E17E4}"/>
              </a:ext>
            </a:extLst>
          </p:cNvPr>
          <p:cNvSpPr/>
          <p:nvPr/>
        </p:nvSpPr>
        <p:spPr>
          <a:xfrm>
            <a:off x="7358731" y="3139699"/>
            <a:ext cx="578602" cy="578602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7592" tIns="267592" rIns="267592" bIns="267592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100" kern="1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B910D11-24B1-AD64-70F9-211B6D033E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487589" y="3268557"/>
            <a:ext cx="320885" cy="32088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BA158B-6414-FA83-5203-7F1247520995}"/>
              </a:ext>
            </a:extLst>
          </p:cNvPr>
          <p:cNvCxnSpPr>
            <a:cxnSpLocks/>
          </p:cNvCxnSpPr>
          <p:nvPr/>
        </p:nvCxnSpPr>
        <p:spPr>
          <a:xfrm flipV="1">
            <a:off x="6620396" y="1691278"/>
            <a:ext cx="1124083" cy="1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F0D8CF-68EF-71FD-5C22-60D8EDEB66EF}"/>
              </a:ext>
            </a:extLst>
          </p:cNvPr>
          <p:cNvSpPr/>
          <p:nvPr/>
        </p:nvSpPr>
        <p:spPr>
          <a:xfrm>
            <a:off x="6201732" y="1407956"/>
            <a:ext cx="578602" cy="578602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7592" tIns="267592" rIns="267592" bIns="267592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100" kern="120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6FE1FB2-630B-752F-3A61-5275B4360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0590" y="1536814"/>
            <a:ext cx="320886" cy="32088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1D7036-C39E-013B-291A-D1D95BD9D7ED}"/>
              </a:ext>
            </a:extLst>
          </p:cNvPr>
          <p:cNvCxnSpPr>
            <a:cxnSpLocks/>
          </p:cNvCxnSpPr>
          <p:nvPr/>
        </p:nvCxnSpPr>
        <p:spPr>
          <a:xfrm flipV="1">
            <a:off x="6620396" y="5117000"/>
            <a:ext cx="1124083" cy="1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01455A6-3B29-1C11-B5B7-401BACBDF0DF}"/>
              </a:ext>
            </a:extLst>
          </p:cNvPr>
          <p:cNvSpPr/>
          <p:nvPr/>
        </p:nvSpPr>
        <p:spPr>
          <a:xfrm>
            <a:off x="6201732" y="4828424"/>
            <a:ext cx="578602" cy="578602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7592" tIns="267592" rIns="267592" bIns="267592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100" kern="1200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A7BD4A5-2550-66C4-38A2-AC08869BF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0589" y="4957282"/>
            <a:ext cx="320886" cy="32088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D2D15D-A25C-393C-B9BB-4B673E1D4D9F}"/>
              </a:ext>
            </a:extLst>
          </p:cNvPr>
          <p:cNvCxnSpPr>
            <a:cxnSpLocks/>
          </p:cNvCxnSpPr>
          <p:nvPr/>
        </p:nvCxnSpPr>
        <p:spPr>
          <a:xfrm flipH="1">
            <a:off x="3723617" y="5453847"/>
            <a:ext cx="746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8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CD843-AF56-4838-BB85-1684AE213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8538" y="1644956"/>
            <a:ext cx="7269162" cy="3847488"/>
          </a:xfrm>
        </p:spPr>
        <p:txBody>
          <a:bodyPr/>
          <a:lstStyle/>
          <a:p>
            <a:r>
              <a:rPr lang="ru-RU" sz="5400" dirty="0">
                <a:latin typeface="+mj-lt"/>
              </a:rPr>
              <a:t>ГИГИЕНА ПРЕДПРИЯТИЙ ПО РЫБОПЕРЕРАБОТКЕ</a:t>
            </a:r>
          </a:p>
        </p:txBody>
      </p:sp>
    </p:spTree>
    <p:extLst>
      <p:ext uri="{BB962C8B-B14F-4D97-AF65-F5344CB8AC3E}">
        <p14:creationId xmlns:p14="http://schemas.microsoft.com/office/powerpoint/2010/main" val="399991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65100"/>
            <a:ext cx="10637636" cy="520700"/>
          </a:xfrm>
        </p:spPr>
        <p:txBody>
          <a:bodyPr>
            <a:normAutofit/>
          </a:bodyPr>
          <a:lstStyle/>
          <a:p>
            <a:r>
              <a:rPr lang="ru-RU" sz="1400" b="1" dirty="0"/>
              <a:t>Гигиеническая программа для </a:t>
            </a:r>
            <a:r>
              <a:rPr lang="ru-RU" sz="1400" b="1" dirty="0" err="1"/>
              <a:t>рыбоперерабатывающего</a:t>
            </a:r>
            <a:r>
              <a:rPr lang="ru-RU" sz="1400" b="1" dirty="0"/>
              <a:t> предприятия</a:t>
            </a:r>
            <a:br>
              <a:rPr lang="ru-RU" sz="1400" dirty="0"/>
            </a:b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600563"/>
              </p:ext>
            </p:extLst>
          </p:nvPr>
        </p:nvGraphicFramePr>
        <p:xfrm>
          <a:off x="278418" y="658954"/>
          <a:ext cx="11762163" cy="586800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0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1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04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</a:t>
                      </a: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pH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раствора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Дозировка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Метод применения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44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Наружные поверхности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оборудования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(напр., линии разделки и т.п.)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10 Hype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F 15 Hite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 16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Hyposoft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/13/12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2-5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94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14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Farmosept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2-4 %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1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44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Sensol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1-4 %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288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Потолки, стены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Hype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F 15 Hite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 16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Hyposoft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2-5 %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7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14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Farmosept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2-4 %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44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Sensol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3-4 %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Пена, мойка низким давлением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190">
                <a:tc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Коптильные печи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37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Toro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2-6 %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Пена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190">
                <a:tc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Упаковочные машины</a:t>
                      </a:r>
                      <a:r>
                        <a:rPr lang="ru-RU" sz="1200" baseline="0" dirty="0">
                          <a:solidFill>
                            <a:srgbClr val="00346B"/>
                          </a:solidFill>
                          <a:latin typeface="+mn-lt"/>
                          <a:cs typeface="Calibri" panose="020F0502020204030204" pitchFamily="34" charset="0"/>
                        </a:rPr>
                        <a:t> и другие объекты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19 Supe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0,2-0,5 %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Влажная уборка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Съемные части машин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ножи, другие элементы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машинной мойки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19 Supe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0,2-0,5 %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Ручная мойка 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38">
                <a:tc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Ручная мойка водостойких</a:t>
                      </a:r>
                      <a:r>
                        <a:rPr lang="ru-RU" sz="1200" baseline="0" dirty="0">
                          <a:solidFill>
                            <a:srgbClr val="00346B"/>
                          </a:solidFill>
                          <a:latin typeface="+mn-lt"/>
                          <a:cs typeface="Calibri" panose="020F0502020204030204" pitchFamily="34" charset="0"/>
                        </a:rPr>
                        <a:t> поверхностей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19 Supe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0,2-0,5 %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Ручная мойка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973">
                <a:tc rowSpan="2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Общая дезинфекция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 262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Ipasept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4,5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0,2-1,0 %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Применение низкого давления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973">
                <a:tc vMerge="1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Instrudes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46B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2,5</a:t>
                      </a: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rgbClr val="00346B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0,5-2 %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46B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Ручная мойка</a:t>
                      </a: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177">
                <a:tc rowSpan="2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Дренажные  колодцы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Kloriitti-Forte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10,5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без разбавления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100 мл/1 дренаж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1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973">
                <a:tc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Прутья, решетки коптильных печей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fi-FI" sz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20 Alusept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cs typeface="Calibri" panose="020F0502020204030204" pitchFamily="34" charset="0"/>
                        </a:rPr>
                        <a:t>11,5</a:t>
                      </a:r>
                      <a:endParaRPr lang="ru-RU" sz="120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0,2-1 %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Машинная мойка, замачивание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190">
                <a:tc rowSpan="4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Личная гигиена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Care</a:t>
                      </a: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soap</a:t>
                      </a: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sz="1200" dirty="0" err="1">
                          <a:latin typeface="+mn-lt"/>
                          <a:cs typeface="Calibri" panose="020F0502020204030204" pitchFamily="34" charset="0"/>
                        </a:rPr>
                        <a:t>Erisan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Nonsid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5,5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без разбавления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Мойка рук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1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Easysept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sz="1200" dirty="0" err="1">
                          <a:latin typeface="+mn-lt"/>
                          <a:cs typeface="Calibri" panose="020F0502020204030204" pitchFamily="34" charset="0"/>
                        </a:rPr>
                        <a:t>Allsept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 Pro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Handdes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All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8,5</a:t>
                      </a: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/8,5/5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cs typeface="Calibri" panose="020F0502020204030204" pitchFamily="34" charset="0"/>
                        </a:rPr>
                        <a:t>без разбавления</a:t>
                      </a:r>
                      <a:endParaRPr lang="ru-RU" sz="120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Дезинфекция после мытья рук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42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Erisan</a:t>
                      </a: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Cream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без разбавления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Уход и защита кожи рук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420">
                <a:tc vMerge="1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181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46B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lang="ru-RU" sz="1200" baseline="0" dirty="0">
                          <a:solidFill>
                            <a:srgbClr val="00346B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для ручной мойки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Hype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F 15 Hite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 16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Hyposoft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2-5 %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Замачивание, споласкивание, сушка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41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F 14 </a:t>
                      </a:r>
                      <a:r>
                        <a:rPr lang="ru-RU" sz="1200" dirty="0" err="1">
                          <a:latin typeface="+mn-lt"/>
                          <a:cs typeface="Calibri" panose="020F0502020204030204" pitchFamily="34" charset="0"/>
                        </a:rPr>
                        <a:t>Farmosept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2-4 %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cs typeface="Calibri" panose="020F0502020204030204" pitchFamily="34" charset="0"/>
                        </a:rPr>
                        <a:t>Замачивание, споласкивание, сушка</a:t>
                      </a:r>
                      <a:endParaRPr lang="ru-RU" sz="12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2589" marR="42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20662" name="Rectangle 7"/>
          <p:cNvSpPr>
            <a:spLocks noChangeArrowheads="1"/>
          </p:cNvSpPr>
          <p:nvPr/>
        </p:nvSpPr>
        <p:spPr bwMode="auto">
          <a:xfrm>
            <a:off x="-368257" y="-101888"/>
            <a:ext cx="184731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3700" dirty="0"/>
          </a:p>
        </p:txBody>
      </p:sp>
    </p:spTree>
    <p:extLst>
      <p:ext uri="{BB962C8B-B14F-4D97-AF65-F5344CB8AC3E}">
        <p14:creationId xmlns:p14="http://schemas.microsoft.com/office/powerpoint/2010/main" val="10473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BC2E8D-E9F4-1606-F1D2-BF5ADFA7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fi-FI" sz="1400" dirty="0"/>
              <a:t>ШИРОКИЙ АССОРТИМЕНТ ПРОДУКЦИИ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844F-DB74-CDC2-BFAB-6DB6551C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76D61F-B506-CE5B-73F7-BD57BA49D5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42571" y="1438502"/>
            <a:ext cx="4176486" cy="972000"/>
          </a:xfrm>
        </p:spPr>
        <p:txBody>
          <a:bodyPr>
            <a:normAutofit/>
          </a:bodyPr>
          <a:lstStyle/>
          <a:p>
            <a:r>
              <a:rPr lang="ru-RU" sz="2000" dirty="0"/>
              <a:t>Внешняя мойка оборудования и поверхностей</a:t>
            </a:r>
            <a:endParaRPr lang="en-GB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A24D30-7FB2-4FF8-ED3B-C8C15F3867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24878" y="2632075"/>
            <a:ext cx="3616147" cy="9324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Мойка тары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E89C55-D028-4BAE-477D-CA0CEE413B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500" y="2577646"/>
            <a:ext cx="952499" cy="932400"/>
          </a:xfrm>
        </p:spPr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D45EE7-505C-0D41-2981-0C31AEEF19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982092-7DCE-C938-F005-3D41F43C7E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/>
              <a:t>  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6308CA-AB20-9E23-6AF1-627B915B96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77176" y="3702504"/>
            <a:ext cx="3616147" cy="9396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Дезинфицирующие средства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F7AD3C-A804-80B4-8C41-9332C35732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59500" y="3706132"/>
            <a:ext cx="952499" cy="939600"/>
          </a:xfrm>
        </p:spPr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EC3A082F-10CF-83FE-278B-F92C446E79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89" y="1429205"/>
            <a:ext cx="952499" cy="970358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EB5EF56-C067-9462-2F1F-72C99CFAE6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8476" y="2606675"/>
            <a:ext cx="952499" cy="932118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38" name="Рисунок 37" descr="Блокчейн контур">
            <a:extLst>
              <a:ext uri="{FF2B5EF4-FFF2-40B4-BE49-F238E27FC236}">
                <a16:creationId xmlns:a16="http://schemas.microsoft.com/office/drawing/2014/main" id="{909FC4E5-86CD-1725-F3A3-DD28D6D04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886" y="1434515"/>
            <a:ext cx="914400" cy="914400"/>
          </a:xfrm>
          <a:prstGeom prst="rect">
            <a:avLst/>
          </a:prstGeom>
        </p:spPr>
      </p:pic>
      <p:pic>
        <p:nvPicPr>
          <p:cNvPr id="52" name="Рисунок 51" descr="Комментарий &quot;Добавить&quot; со сплошной заливкой">
            <a:extLst>
              <a:ext uri="{FF2B5EF4-FFF2-40B4-BE49-F238E27FC236}">
                <a16:creationId xmlns:a16="http://schemas.microsoft.com/office/drawing/2014/main" id="{92C06CDF-CE91-C104-21FD-0CC837905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9500" y="3701900"/>
            <a:ext cx="914400" cy="914400"/>
          </a:xfrm>
          <a:prstGeom prst="rect">
            <a:avLst/>
          </a:prstGeom>
        </p:spPr>
      </p:pic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45020689-8CC9-6737-BC2B-1FAD7BDAE87B}"/>
              </a:ext>
            </a:extLst>
          </p:cNvPr>
          <p:cNvSpPr txBox="1">
            <a:spLocks/>
          </p:cNvSpPr>
          <p:nvPr/>
        </p:nvSpPr>
        <p:spPr>
          <a:xfrm>
            <a:off x="6159500" y="1474561"/>
            <a:ext cx="952499" cy="932400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</a:t>
            </a:r>
          </a:p>
        </p:txBody>
      </p:sp>
      <p:pic>
        <p:nvPicPr>
          <p:cNvPr id="56" name="Рисунок 55" descr="Блокчейн со сплошной заливкой">
            <a:extLst>
              <a:ext uri="{FF2B5EF4-FFF2-40B4-BE49-F238E27FC236}">
                <a16:creationId xmlns:a16="http://schemas.microsoft.com/office/drawing/2014/main" id="{542C2255-7305-647E-0FC5-2AD8E863D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6488" y="1458685"/>
            <a:ext cx="914400" cy="914400"/>
          </a:xfrm>
          <a:prstGeom prst="rect">
            <a:avLst/>
          </a:prstGeom>
        </p:spPr>
      </p:pic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63EC5971-51F9-3628-2AE5-BF8C8B81A122}"/>
              </a:ext>
            </a:extLst>
          </p:cNvPr>
          <p:cNvSpPr txBox="1">
            <a:spLocks/>
          </p:cNvSpPr>
          <p:nvPr/>
        </p:nvSpPr>
        <p:spPr>
          <a:xfrm>
            <a:off x="7100888" y="1514702"/>
            <a:ext cx="4176486" cy="9720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Внутренняя мойка оборудования и поверхностей</a:t>
            </a:r>
            <a:endParaRPr lang="en-GB" sz="2000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CB9FC0C-5782-0306-BFA2-6D2A93C31FAB}"/>
              </a:ext>
            </a:extLst>
          </p:cNvPr>
          <p:cNvSpPr txBox="1">
            <a:spLocks/>
          </p:cNvSpPr>
          <p:nvPr/>
        </p:nvSpPr>
        <p:spPr>
          <a:xfrm>
            <a:off x="6159500" y="4808537"/>
            <a:ext cx="952499" cy="94138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3E19480-726B-F6AE-B9C6-21AA34B8BA93}"/>
              </a:ext>
            </a:extLst>
          </p:cNvPr>
          <p:cNvSpPr txBox="1">
            <a:spLocks/>
          </p:cNvSpPr>
          <p:nvPr/>
        </p:nvSpPr>
        <p:spPr>
          <a:xfrm>
            <a:off x="1524000" y="2658454"/>
            <a:ext cx="3619500" cy="9396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Термокамеры, коптильные печи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B4EDDB2-2F47-0441-6DCE-194FFBE96108}"/>
              </a:ext>
            </a:extLst>
          </p:cNvPr>
          <p:cNvSpPr txBox="1">
            <a:spLocks/>
          </p:cNvSpPr>
          <p:nvPr/>
        </p:nvSpPr>
        <p:spPr>
          <a:xfrm>
            <a:off x="1525676" y="3739768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Мойка и дезинфекция разделочного инвентаря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82E9E24-48CA-F70E-E78A-D7D9721A89F7}"/>
              </a:ext>
            </a:extLst>
          </p:cNvPr>
          <p:cNvSpPr txBox="1">
            <a:spLocks/>
          </p:cNvSpPr>
          <p:nvPr/>
        </p:nvSpPr>
        <p:spPr>
          <a:xfrm>
            <a:off x="7251878" y="4818971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Мойка съемных частей оборудования из мягких металлов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C48A0D13-4639-21B7-C12A-AC7F9227211D}"/>
              </a:ext>
            </a:extLst>
          </p:cNvPr>
          <p:cNvSpPr txBox="1">
            <a:spLocks/>
          </p:cNvSpPr>
          <p:nvPr/>
        </p:nvSpPr>
        <p:spPr>
          <a:xfrm>
            <a:off x="1525676" y="4933725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/>
              <a:t>Личная гигиена</a:t>
            </a:r>
          </a:p>
        </p:txBody>
      </p:sp>
      <p:pic>
        <p:nvPicPr>
          <p:cNvPr id="34" name="Graphic 84">
            <a:extLst>
              <a:ext uri="{FF2B5EF4-FFF2-40B4-BE49-F238E27FC236}">
                <a16:creationId xmlns:a16="http://schemas.microsoft.com/office/drawing/2014/main" id="{4D14403D-1A06-8E87-B689-A55426EFB2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79538" y="5059573"/>
            <a:ext cx="603250" cy="60324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8A9C19-467E-82B5-2E2C-FADE363D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139" y="-490877"/>
            <a:ext cx="84475" cy="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974F962-49FE-69A2-F81B-DDA2296C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574924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D90B94B-7708-AE8D-D6AE-33A3675A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84191">
            <a:off x="598488" y="3937000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E0962ED-9428-9FE7-34DF-906E2007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888" y="2719388"/>
            <a:ext cx="620712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A6CD4EE-3C96-382C-97D2-98091BD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075" y="4968874"/>
            <a:ext cx="644525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74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atin typeface="+mj-lt"/>
              </a:rPr>
              <a:t>ВНЕШНЯЯ </a:t>
            </a:r>
            <a:r>
              <a:rPr lang="ru-RU" altLang="ru-RU" dirty="0" err="1">
                <a:latin typeface="+mj-lt"/>
              </a:rPr>
              <a:t>МОйкА</a:t>
            </a:r>
            <a:r>
              <a:rPr lang="ru-RU" altLang="ru-RU" dirty="0">
                <a:latin typeface="+mj-lt"/>
              </a:rPr>
              <a:t> (ОБОРУДОВАНИЕ, ПОЛЫ, СТЕНЫ)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85095"/>
              </p:ext>
            </p:extLst>
          </p:nvPr>
        </p:nvGraphicFramePr>
        <p:xfrm>
          <a:off x="447642" y="1066082"/>
          <a:ext cx="11537528" cy="4686757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02929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1709058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185057">
                  <a:extLst>
                    <a:ext uri="{9D8B030D-6E8A-4147-A177-3AD203B41FA5}">
                      <a16:colId xmlns:a16="http://schemas.microsoft.com/office/drawing/2014/main" val="2054783284"/>
                    </a:ext>
                  </a:extLst>
                </a:gridCol>
                <a:gridCol w="1735938">
                  <a:extLst>
                    <a:ext uri="{9D8B030D-6E8A-4147-A177-3AD203B41FA5}">
                      <a16:colId xmlns:a16="http://schemas.microsoft.com/office/drawing/2014/main" val="2546137730"/>
                    </a:ext>
                  </a:extLst>
                </a:gridCol>
                <a:gridCol w="1258585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1414516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1147205">
                  <a:extLst>
                    <a:ext uri="{9D8B030D-6E8A-4147-A177-3AD203B41FA5}">
                      <a16:colId xmlns:a16="http://schemas.microsoft.com/office/drawing/2014/main" val="2074153980"/>
                    </a:ext>
                  </a:extLst>
                </a:gridCol>
                <a:gridCol w="1514239">
                  <a:extLst>
                    <a:ext uri="{9D8B030D-6E8A-4147-A177-3AD203B41FA5}">
                      <a16:colId xmlns:a16="http://schemas.microsoft.com/office/drawing/2014/main" val="2484105950"/>
                    </a:ext>
                  </a:extLst>
                </a:gridCol>
                <a:gridCol w="1170001">
                  <a:extLst>
                    <a:ext uri="{9D8B030D-6E8A-4147-A177-3AD203B41FA5}">
                      <a16:colId xmlns:a16="http://schemas.microsoft.com/office/drawing/2014/main" val="1835303745"/>
                    </a:ext>
                  </a:extLst>
                </a:gridCol>
              </a:tblGrid>
              <a:tr h="660548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10 Hype/</a:t>
                      </a:r>
                      <a:endParaRPr lang="ru-RU" sz="1400" dirty="0">
                        <a:latin typeface="+mj-lt"/>
                      </a:endParaRPr>
                    </a:p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15 Hite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14 Farmosept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14 Farmosept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F19 Supe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F17 Sendes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F37 Toro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4</a:t>
                      </a:r>
                      <a:r>
                        <a:rPr lang="ru-RU" sz="1400" dirty="0">
                          <a:latin typeface="+mj-lt"/>
                        </a:rPr>
                        <a:t>4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r>
                        <a:rPr lang="fi-FI" sz="1400" dirty="0">
                          <a:latin typeface="+mj-lt"/>
                        </a:rPr>
                        <a:t>Sensol</a:t>
                      </a:r>
                      <a:r>
                        <a:rPr lang="ru-RU" sz="1400" dirty="0">
                          <a:latin typeface="+mj-lt"/>
                        </a:rPr>
                        <a:t>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270 Airol 15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021704">
                <a:tc>
                  <a:txBody>
                    <a:bodyPr/>
                    <a:lstStyle/>
                    <a:p>
                      <a:pPr marL="0" indent="0" algn="l" eaLnBrk="0">
                        <a:buFont typeface="Arial" panose="020B0604020202020204" pitchFamily="34" charset="0"/>
                        <a:buNone/>
                      </a:pPr>
                      <a:r>
                        <a:rPr lang="ru-RU" sz="1000" b="1" dirty="0"/>
                        <a:t>Действие</a:t>
                      </a:r>
                      <a:endParaRPr lang="en-GB" sz="10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Удаление органических загрязнений</a:t>
                      </a:r>
                      <a:r>
                        <a:rPr lang="en-US" sz="1800" b="1" dirty="0"/>
                        <a:t> </a:t>
                      </a:r>
                      <a:r>
                        <a:rPr lang="en-US" b="1" dirty="0"/>
                        <a:t>(</a:t>
                      </a:r>
                      <a:r>
                        <a:rPr lang="ru-RU" b="1" dirty="0"/>
                        <a:t>щелочные средства)</a:t>
                      </a:r>
                    </a:p>
                    <a:p>
                      <a:pPr algn="ctr" eaLnBrk="0"/>
                      <a:endParaRPr lang="en-GB" sz="18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Удаление минеральных отложений (кислотные средства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ru-RU" sz="1000" b="1" dirty="0"/>
                        <a:t>Дезинфекция </a:t>
                      </a:r>
                      <a:endParaRPr lang="en-US" altLang="ru-RU" sz="1000" b="1" dirty="0"/>
                    </a:p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3938"/>
                  </a:ext>
                </a:extLst>
              </a:tr>
              <a:tr h="1021908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/>
                        <a:t>NaOH </a:t>
                      </a:r>
                      <a:r>
                        <a:rPr lang="ru-RU" sz="1000" dirty="0"/>
                        <a:t>с активным хлором)</a:t>
                      </a:r>
                      <a:endParaRPr lang="fi-FI" sz="1000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dirty="0"/>
                        <a:t>щелочное на основе ЧАС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нейтральное пенное средство с активным комплексом ПАВ</a:t>
                      </a:r>
                    </a:p>
                    <a:p>
                      <a:pPr algn="ctr"/>
                      <a:r>
                        <a:rPr lang="ru-RU" sz="1000" b="0" dirty="0"/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нейтральное моющее средство на основе ЧАС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сильнощелочное пенное моющее средство без хлора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на основе фосфорной кислоты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на основе НУК 15% + перекись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21883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altLang="ru-RU" sz="1000" dirty="0"/>
                        <a:t>0,</a:t>
                      </a:r>
                      <a:r>
                        <a:rPr lang="ru-RU" altLang="ru-RU" sz="1000" dirty="0"/>
                        <a:t>1</a:t>
                      </a:r>
                      <a:r>
                        <a:rPr lang="fi-FI" altLang="ru-RU" sz="1000" dirty="0"/>
                        <a:t>-0,</a:t>
                      </a:r>
                      <a:r>
                        <a:rPr lang="ru-RU" altLang="ru-RU" sz="1000" dirty="0"/>
                        <a:t>5</a:t>
                      </a:r>
                      <a:r>
                        <a:rPr lang="fi-FI" altLang="ru-RU" sz="1000" dirty="0"/>
                        <a:t>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360714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19" name="Рисунок 18" descr="Изображение выглядит как текст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029BDED-3E60-1196-53EF-472F2856CA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75" y="4392385"/>
            <a:ext cx="963513" cy="136207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2B382F7-873D-0CEF-D1CA-4EE23966B8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335" y="4375150"/>
            <a:ext cx="976990" cy="13811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смартфон&#10;&#10;Автоматически созданное описание">
            <a:extLst>
              <a:ext uri="{FF2B5EF4-FFF2-40B4-BE49-F238E27FC236}">
                <a16:creationId xmlns:a16="http://schemas.microsoft.com/office/drawing/2014/main" id="{A9985988-A03E-6C4F-034E-5C3210072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343" y="4388156"/>
            <a:ext cx="954313" cy="134906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FE83D0E-F806-77C1-504E-49FF07A9EA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547" y="4375827"/>
            <a:ext cx="981003" cy="13867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D2F113E-D4B8-E954-F792-AE69D18723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59" y="4428776"/>
            <a:ext cx="995799" cy="1283049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кст, снимок экрана, Цвет электри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48284A4-BBC7-1EEB-BCBA-AC3F61781C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401" y="4426908"/>
            <a:ext cx="957822" cy="123411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B27C6D6-B24C-BFC4-CF01-D624243211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829" y="4443534"/>
            <a:ext cx="930485" cy="11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7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Дезинфекция в рыбной промышленности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15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13952"/>
              </p:ext>
            </p:extLst>
          </p:nvPr>
        </p:nvGraphicFramePr>
        <p:xfrm>
          <a:off x="724111" y="901700"/>
          <a:ext cx="10743989" cy="5739648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652638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231252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2044921">
                  <a:extLst>
                    <a:ext uri="{9D8B030D-6E8A-4147-A177-3AD203B41FA5}">
                      <a16:colId xmlns:a16="http://schemas.microsoft.com/office/drawing/2014/main" val="2546137730"/>
                    </a:ext>
                  </a:extLst>
                </a:gridCol>
                <a:gridCol w="1482602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1666288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1666288">
                  <a:extLst>
                    <a:ext uri="{9D8B030D-6E8A-4147-A177-3AD203B41FA5}">
                      <a16:colId xmlns:a16="http://schemas.microsoft.com/office/drawing/2014/main" val="2192944295"/>
                    </a:ext>
                  </a:extLst>
                </a:gridCol>
              </a:tblGrid>
              <a:tr h="714150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14 </a:t>
                      </a:r>
                      <a:r>
                        <a:rPr lang="en-US" sz="1400" dirty="0" err="1">
                          <a:latin typeface="+mj-lt"/>
                        </a:rPr>
                        <a:t>Farmosept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Kloriitti Forte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IPA 300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 2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68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Airol S 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262 Ipasept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104834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/>
                        <a:t>Действие</a:t>
                      </a:r>
                      <a:endParaRPr lang="en-GB" sz="12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Подходит для дезинфекции стоков</a:t>
                      </a:r>
                      <a:endParaRPr lang="en-US" sz="1200" dirty="0">
                        <a:latin typeface="+mn-lt"/>
                      </a:endParaRPr>
                    </a:p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 продуктов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85985"/>
                  </a:ext>
                </a:extLst>
              </a:tr>
              <a:tr h="1104834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щелочное на основе ЧАС</a:t>
                      </a:r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Средство на основе </a:t>
                      </a:r>
                      <a:r>
                        <a:rPr lang="ru-RU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гипохлоридного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раствора натрия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На основе спирта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на основе НУК 5% + перекись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на основе ЧАС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72348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 2 – 5 %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12-25 </a:t>
                      </a:r>
                      <a:r>
                        <a:rPr lang="ru-RU" sz="1200" dirty="0">
                          <a:latin typeface="+mn-lt"/>
                        </a:rPr>
                        <a:t>мл/</a:t>
                      </a:r>
                      <a:r>
                        <a:rPr lang="en-US" sz="1200" dirty="0">
                          <a:latin typeface="+mn-lt"/>
                        </a:rPr>
                        <a:t>10 </a:t>
                      </a:r>
                      <a:r>
                        <a:rPr lang="ru-RU" sz="1200" dirty="0">
                          <a:latin typeface="+mn-lt"/>
                        </a:rPr>
                        <a:t>л воды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без разбавления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>
                          <a:latin typeface="+mn-lt"/>
                        </a:rPr>
                        <a:t>0,3-1,3%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0,</a:t>
                      </a:r>
                      <a:r>
                        <a:rPr lang="en-US" sz="1200" dirty="0">
                          <a:latin typeface="+mn-lt"/>
                        </a:rPr>
                        <a:t>8</a:t>
                      </a:r>
                      <a:r>
                        <a:rPr lang="ru-RU" sz="1200" dirty="0">
                          <a:latin typeface="+mn-lt"/>
                        </a:rPr>
                        <a:t>-</a:t>
                      </a:r>
                      <a:r>
                        <a:rPr lang="en-US" sz="1200" dirty="0">
                          <a:latin typeface="+mn-lt"/>
                        </a:rPr>
                        <a:t>1</a:t>
                      </a:r>
                      <a:r>
                        <a:rPr lang="ru-RU" sz="1200" dirty="0">
                          <a:latin typeface="+mn-lt"/>
                        </a:rPr>
                        <a:t>,0%,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168107"/>
                  </a:ext>
                </a:extLst>
              </a:tr>
              <a:tr h="672348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471134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снимок экрана, Цвет электрик, аптечка первой помощи&#10;&#10;Автоматически созданное описание">
            <a:extLst>
              <a:ext uri="{FF2B5EF4-FFF2-40B4-BE49-F238E27FC236}">
                <a16:creationId xmlns:a16="http://schemas.microsoft.com/office/drawing/2014/main" id="{9395AA23-1110-6AE8-B38D-E57249525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113" y="5268241"/>
            <a:ext cx="944823" cy="1217368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ABB08EA-063B-FFE0-99FC-53C87F9028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44" y="5202550"/>
            <a:ext cx="954088" cy="1348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050639-AA89-96AE-4620-B1F232012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38" y="5211110"/>
            <a:ext cx="941387" cy="133162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7FB61F-2F31-950B-3124-9560603978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575" y="5208645"/>
            <a:ext cx="945463" cy="13365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74D37A3-D9E4-B87E-413E-7FD28B0736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775" y="5186362"/>
            <a:ext cx="976990" cy="13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85494"/>
            <a:ext cx="9291638" cy="597411"/>
          </a:xfrm>
        </p:spPr>
        <p:txBody>
          <a:bodyPr/>
          <a:lstStyle/>
          <a:p>
            <a:r>
              <a:rPr lang="ru-RU" dirty="0"/>
              <a:t>Дезинфекция трапов, проходов, обуви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3334"/>
              </p:ext>
            </p:extLst>
          </p:nvPr>
        </p:nvGraphicFramePr>
        <p:xfrm>
          <a:off x="724111" y="901699"/>
          <a:ext cx="10362989" cy="497522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011841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489387">
                  <a:extLst>
                    <a:ext uri="{9D8B030D-6E8A-4147-A177-3AD203B41FA5}">
                      <a16:colId xmlns:a16="http://schemas.microsoft.com/office/drawing/2014/main" val="2546137730"/>
                    </a:ext>
                  </a:extLst>
                </a:gridCol>
                <a:gridCol w="1804847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2028457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2028457">
                  <a:extLst>
                    <a:ext uri="{9D8B030D-6E8A-4147-A177-3AD203B41FA5}">
                      <a16:colId xmlns:a16="http://schemas.microsoft.com/office/drawing/2014/main" val="2192944295"/>
                    </a:ext>
                  </a:extLst>
                </a:gridCol>
              </a:tblGrid>
              <a:tr h="766602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Kloriitti Forte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17 Sendes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 2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68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Airol S 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262 Ipasept</a:t>
                      </a:r>
                      <a:r>
                        <a:rPr lang="ru-RU" sz="1400" dirty="0">
                          <a:latin typeface="+mj-lt"/>
                        </a:rPr>
                        <a:t> </a:t>
                      </a:r>
                      <a:r>
                        <a:rPr lang="en-US" sz="1400" dirty="0">
                          <a:latin typeface="+mj-lt"/>
                        </a:rPr>
                        <a:t>VET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185980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/>
                        <a:t>дезинфицирующее средство на основе хлора</a:t>
                      </a:r>
                      <a:r>
                        <a:rPr lang="en-US" sz="1200" dirty="0"/>
                        <a:t>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пенное </a:t>
                      </a:r>
                      <a:r>
                        <a:rPr lang="ru-RU" sz="1200" dirty="0" err="1"/>
                        <a:t>моюющее</a:t>
                      </a:r>
                      <a:r>
                        <a:rPr lang="ru-RU" sz="1200" dirty="0"/>
                        <a:t> средство для проходов с дезинфицирующим эффектом</a:t>
                      </a:r>
                      <a:r>
                        <a:rPr lang="en-US" sz="1200" dirty="0"/>
                        <a:t> 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дезинфицирующее быстродействующее средство на основе НУК)</a:t>
                      </a:r>
                      <a:endParaRPr lang="ru-RU" altLang="ru-RU" sz="1200" dirty="0"/>
                    </a:p>
                    <a:p>
                      <a:pPr algn="l"/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на основе ЧАС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721730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12-25 </a:t>
                      </a:r>
                      <a:r>
                        <a:rPr lang="ru-RU" sz="1200" dirty="0">
                          <a:latin typeface="+mn-lt"/>
                        </a:rPr>
                        <a:t>мл/</a:t>
                      </a:r>
                      <a:r>
                        <a:rPr lang="en-US" sz="1200" dirty="0">
                          <a:latin typeface="+mn-lt"/>
                        </a:rPr>
                        <a:t>10 </a:t>
                      </a:r>
                      <a:r>
                        <a:rPr lang="ru-RU" sz="1200" dirty="0">
                          <a:latin typeface="+mn-lt"/>
                        </a:rPr>
                        <a:t>л воды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2</a:t>
                      </a:r>
                      <a:r>
                        <a:rPr lang="ru-RU" sz="1200" dirty="0"/>
                        <a:t>,</a:t>
                      </a:r>
                      <a:r>
                        <a:rPr lang="en-US" sz="1200" dirty="0"/>
                        <a:t>0-5,0</a:t>
                      </a:r>
                      <a:r>
                        <a:rPr lang="ru-RU" sz="1200" dirty="0"/>
                        <a:t>%</a:t>
                      </a:r>
                      <a:endParaRPr lang="ru-RU" sz="1200" b="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>
                          <a:latin typeface="+mn-lt"/>
                        </a:rPr>
                        <a:t>0,3-1,3%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1</a:t>
                      </a:r>
                      <a:r>
                        <a:rPr lang="ru-RU" sz="1200" dirty="0"/>
                        <a:t>,</a:t>
                      </a:r>
                      <a:r>
                        <a:rPr lang="en-US" sz="1200" dirty="0"/>
                        <a:t>0-3,0</a:t>
                      </a:r>
                      <a:r>
                        <a:rPr lang="ru-RU" sz="1200" dirty="0"/>
                        <a:t>%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168107"/>
                  </a:ext>
                </a:extLst>
              </a:tr>
              <a:tr h="721730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579184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13" name="Рисунок 12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7FB61F-2F31-950B-3124-956060397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600" y="4385518"/>
            <a:ext cx="1055000" cy="1491407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9BC3B73-AE15-4178-8B62-D960BF4FD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50" y="4300528"/>
            <a:ext cx="1114425" cy="157639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Цвет электрик, аптечка первой помощи&#10;&#10;Автоматически созданное описание">
            <a:extLst>
              <a:ext uri="{FF2B5EF4-FFF2-40B4-BE49-F238E27FC236}">
                <a16:creationId xmlns:a16="http://schemas.microsoft.com/office/drawing/2014/main" id="{E257F4C3-BBE3-49DF-AD79-2077CD8F0C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963" y="4356589"/>
            <a:ext cx="1103573" cy="14219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53198B8-E5C4-E82E-5CFC-54DCEBC0BD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47" y="4283662"/>
            <a:ext cx="1127053" cy="15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1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упаковочных машин и тары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85914"/>
              </p:ext>
            </p:extLst>
          </p:nvPr>
        </p:nvGraphicFramePr>
        <p:xfrm>
          <a:off x="447641" y="1066082"/>
          <a:ext cx="10956958" cy="5029917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573640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1701175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1665361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2005594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2005594">
                  <a:extLst>
                    <a:ext uri="{9D8B030D-6E8A-4147-A177-3AD203B41FA5}">
                      <a16:colId xmlns:a16="http://schemas.microsoft.com/office/drawing/2014/main" val="4287622818"/>
                    </a:ext>
                  </a:extLst>
                </a:gridCol>
                <a:gridCol w="2005594">
                  <a:extLst>
                    <a:ext uri="{9D8B030D-6E8A-4147-A177-3AD203B41FA5}">
                      <a16:colId xmlns:a16="http://schemas.microsoft.com/office/drawing/2014/main" val="1888587621"/>
                    </a:ext>
                  </a:extLst>
                </a:gridCol>
              </a:tblGrid>
              <a:tr h="897068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47 </a:t>
                      </a:r>
                      <a:r>
                        <a:rPr lang="en-US" sz="1400" dirty="0" err="1">
                          <a:latin typeface="+mj-lt"/>
                        </a:rPr>
                        <a:t>Tarmo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14 Farmosept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 56 Proc</a:t>
                      </a:r>
                      <a:r>
                        <a:rPr lang="ru-RU" sz="1400" b="1" dirty="0">
                          <a:latin typeface="+mj-lt"/>
                        </a:rPr>
                        <a:t>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F19 Supe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F17 Sendes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387820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сильнощелочное пенное моющее средство без хлора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</a:rPr>
                        <a:t>щелочное на основе ЧАС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основе </a:t>
                      </a:r>
                      <a:r>
                        <a:rPr lang="en-US" sz="1000" b="0" dirty="0"/>
                        <a:t>Na OH</a:t>
                      </a:r>
                      <a:r>
                        <a:rPr lang="ru-RU" sz="1000" b="0" dirty="0"/>
                        <a:t> + </a:t>
                      </a:r>
                      <a:r>
                        <a:rPr lang="ru-RU" sz="1000" b="0" dirty="0" err="1"/>
                        <a:t>комлекс</a:t>
                      </a:r>
                      <a:r>
                        <a:rPr lang="ru-RU" sz="1000" b="0" dirty="0"/>
                        <a:t> ПАВ, ингибиторов, комплексообразователей и </a:t>
                      </a:r>
                      <a:r>
                        <a:rPr lang="ru-RU" sz="1000" b="0" dirty="0" err="1"/>
                        <a:t>пеногасителей</a:t>
                      </a:r>
                      <a:r>
                        <a:rPr lang="en-US" sz="1000" b="0" dirty="0">
                          <a:latin typeface="+mn-lt"/>
                        </a:rPr>
                        <a:t> </a:t>
                      </a:r>
                      <a:endParaRPr lang="ru-RU" sz="1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/>
                        <a:t>нейтральное пенное средство, с активным комплексом ПАВ</a:t>
                      </a:r>
                    </a:p>
                    <a:p>
                      <a:pPr algn="l"/>
                      <a:endParaRPr lang="ru-RU" sz="1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нейтральное моющее средство на основе ЧАС  </a:t>
                      </a:r>
                      <a:endParaRPr lang="ru-RU" sz="10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897090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0,5 - 2%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+mn-lt"/>
                        </a:rPr>
                        <a:t>2-5%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- 2,0 %,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+mn-lt"/>
                        </a:rPr>
                        <a:t>2-5%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+mn-lt"/>
                        </a:rPr>
                        <a:t>2-5%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84793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37" name="Рисунок 36" descr="Изображение выглядит как текст, Цвет электрик,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FC6BE4A-DDBA-ABE9-D8C8-366B75A07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44" y="4587289"/>
            <a:ext cx="1000911" cy="128963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мартфон&#10;&#10;Автоматически созданное описание">
            <a:extLst>
              <a:ext uri="{FF2B5EF4-FFF2-40B4-BE49-F238E27FC236}">
                <a16:creationId xmlns:a16="http://schemas.microsoft.com/office/drawing/2014/main" id="{5C54DC25-55A7-C6A1-C32A-24D0DF291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118" y="4527856"/>
            <a:ext cx="954313" cy="134906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FCF47FC-F424-A0B7-F2B2-2E990D1A36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643" y="4489449"/>
            <a:ext cx="976990" cy="138112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0D4AEAB-395E-0F74-6C67-E608B94489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510" y="4363126"/>
            <a:ext cx="981003" cy="138679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7E8A7E6-CE6D-27F3-1702-9EB8D003F8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935" y="4393662"/>
            <a:ext cx="943680" cy="13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коптильных печей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18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/>
        </p:nvGraphicFramePr>
        <p:xfrm>
          <a:off x="447641" y="1066083"/>
          <a:ext cx="10420384" cy="5144219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360852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552185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2498456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3008891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</a:tblGrid>
              <a:tr h="640065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37 Toro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 42 Nora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 56 Proc</a:t>
                      </a:r>
                      <a:r>
                        <a:rPr lang="ru-RU" sz="1400" b="1" dirty="0">
                          <a:latin typeface="+mj-lt"/>
                        </a:rPr>
                        <a:t>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990219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b="1" dirty="0"/>
                        <a:t>Действие</a:t>
                      </a:r>
                      <a:endParaRPr lang="en-GB" sz="10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/>
                        <a:t>Для очистки коптильных печей и удаления въевшейся грязи. Подходит для поверхностей, стойких к щелочному воздействию.</a:t>
                      </a:r>
                      <a:endParaRPr lang="en-US" sz="1400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622298"/>
                  </a:ext>
                </a:extLst>
              </a:tr>
              <a:tr h="990219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сильнощелочное пенное моющее средство без хлора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основе </a:t>
                      </a:r>
                      <a:r>
                        <a:rPr lang="en-US" sz="1000" b="0" dirty="0"/>
                        <a:t>Na OH</a:t>
                      </a:r>
                      <a:r>
                        <a:rPr lang="ru-RU" sz="1000" b="0" dirty="0"/>
                        <a:t> + </a:t>
                      </a:r>
                      <a:r>
                        <a:rPr lang="en-US" sz="1000" b="0" dirty="0"/>
                        <a:t>K OH + </a:t>
                      </a:r>
                      <a:r>
                        <a:rPr lang="ru-RU" sz="1000" b="0" dirty="0"/>
                        <a:t>комплекс ингибиторов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основе </a:t>
                      </a:r>
                      <a:r>
                        <a:rPr lang="en-US" sz="1000" b="0" dirty="0"/>
                        <a:t>Na OH</a:t>
                      </a:r>
                      <a:r>
                        <a:rPr lang="ru-RU" sz="1000" b="0" dirty="0"/>
                        <a:t> + </a:t>
                      </a:r>
                      <a:r>
                        <a:rPr lang="ru-RU" sz="1000" b="0" dirty="0" err="1"/>
                        <a:t>комлекс</a:t>
                      </a:r>
                      <a:r>
                        <a:rPr lang="ru-RU" sz="1000" b="0" dirty="0"/>
                        <a:t> ПАВ, ингибиторов, комплексообразователей и </a:t>
                      </a:r>
                      <a:r>
                        <a:rPr lang="ru-RU" sz="1000" b="0" dirty="0" err="1"/>
                        <a:t>пеногасителей</a:t>
                      </a:r>
                      <a:r>
                        <a:rPr lang="en-US" sz="1000" b="0" dirty="0">
                          <a:latin typeface="+mn-lt"/>
                        </a:rPr>
                        <a:t> </a:t>
                      </a:r>
                      <a:endParaRPr lang="ru-RU" sz="10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0259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- 2,0 %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- 2,0 %,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60259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94237"/>
                  </a:ext>
                </a:extLst>
              </a:tr>
              <a:tr h="1318518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37" name="Рисунок 36" descr="Изображение выглядит как текст, Цвет электрик,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FC6BE4A-DDBA-ABE9-D8C8-366B75A07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794" y="4899497"/>
            <a:ext cx="1000911" cy="128963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,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9588426-8B27-B34F-D0CA-4C24DCE3DD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067" y="4914760"/>
            <a:ext cx="989066" cy="1274374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CCA425D-336D-5581-55DA-D8D59DE19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850" y="4921075"/>
            <a:ext cx="995799" cy="12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9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CD843-AF56-4838-BB85-1684AE213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4538" y="1581456"/>
            <a:ext cx="7269162" cy="3847488"/>
          </a:xfrm>
        </p:spPr>
        <p:txBody>
          <a:bodyPr/>
          <a:lstStyle/>
          <a:p>
            <a:r>
              <a:rPr lang="ru-RU" sz="5400" dirty="0">
                <a:latin typeface="+mj-lt"/>
              </a:rPr>
              <a:t>ГИГИЕНА ПРЕДПРИЯТИЙ ПО МЯСОПЕРЕРАБОТКЕ</a:t>
            </a:r>
          </a:p>
        </p:txBody>
      </p:sp>
    </p:spTree>
    <p:extLst>
      <p:ext uri="{BB962C8B-B14F-4D97-AF65-F5344CB8AC3E}">
        <p14:creationId xmlns:p14="http://schemas.microsoft.com/office/powerpoint/2010/main" val="321166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" descr="Image">
            <a:extLst>
              <a:ext uri="{FF2B5EF4-FFF2-40B4-BE49-F238E27FC236}">
                <a16:creationId xmlns:a16="http://schemas.microsoft.com/office/drawing/2014/main" id="{024C5EC0-11E1-B58F-2A86-92068239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692" y="2140289"/>
            <a:ext cx="2570326" cy="257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215E8-C375-8567-675D-C8B1ED861EA1}"/>
              </a:ext>
            </a:extLst>
          </p:cNvPr>
          <p:cNvSpPr txBox="1"/>
          <p:nvPr/>
        </p:nvSpPr>
        <p:spPr>
          <a:xfrm>
            <a:off x="4789714" y="1806751"/>
            <a:ext cx="69015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</a:rPr>
              <a:t>Мы разрабатываем, производим и продаем профессиональные решения для чистоты и гигиены.</a:t>
            </a:r>
            <a:endParaRPr lang="en-US" sz="2000" dirty="0">
              <a:solidFill>
                <a:schemeClr val="bg1"/>
              </a:solidFill>
            </a:endParaRPr>
          </a:p>
          <a:p>
            <a:pPr algn="just"/>
            <a:endParaRPr lang="en-US" altLang="ru-RU" sz="2000" dirty="0">
              <a:solidFill>
                <a:schemeClr val="bg1"/>
              </a:solidFill>
            </a:endParaRPr>
          </a:p>
          <a:p>
            <a:pPr algn="just"/>
            <a:r>
              <a:rPr lang="ru-RU" altLang="ru-RU" sz="2000" dirty="0">
                <a:solidFill>
                  <a:schemeClr val="bg1"/>
                </a:solidFill>
              </a:rPr>
              <a:t>K</a:t>
            </a:r>
            <a:r>
              <a:rPr lang="en-US" altLang="ru-RU" sz="2000" dirty="0">
                <a:solidFill>
                  <a:schemeClr val="bg1"/>
                </a:solidFill>
              </a:rPr>
              <a:t>LININ</a:t>
            </a:r>
            <a:r>
              <a:rPr lang="ru-RU" altLang="ru-RU" sz="2000" dirty="0">
                <a:solidFill>
                  <a:schemeClr val="bg1"/>
                </a:solidFill>
              </a:rPr>
              <a:t> – новая страница в истории компании. Мы продолжаем и развиваем традиции, заложенные финским брендом K</a:t>
            </a:r>
            <a:r>
              <a:rPr lang="en-US" altLang="ru-RU" sz="2000" dirty="0">
                <a:solidFill>
                  <a:schemeClr val="bg1"/>
                </a:solidFill>
              </a:rPr>
              <a:t>II</a:t>
            </a:r>
            <a:r>
              <a:rPr lang="ru-RU" altLang="ru-RU" sz="2000" dirty="0">
                <a:solidFill>
                  <a:schemeClr val="bg1"/>
                </a:solidFill>
              </a:rPr>
              <a:t>LTO. </a:t>
            </a:r>
            <a:endParaRPr lang="en-US" altLang="ru-RU" sz="2000" dirty="0">
              <a:solidFill>
                <a:schemeClr val="bg1"/>
              </a:solidFill>
            </a:endParaRPr>
          </a:p>
          <a:p>
            <a:pPr algn="just"/>
            <a:endParaRPr lang="ru-RU" altLang="ru-RU" sz="2000" dirty="0">
              <a:solidFill>
                <a:schemeClr val="bg1"/>
              </a:solidFill>
            </a:endParaRPr>
          </a:p>
          <a:p>
            <a:pPr algn="just"/>
            <a:r>
              <a:rPr lang="ru-RU" altLang="ru-RU" sz="2000" dirty="0">
                <a:solidFill>
                  <a:schemeClr val="bg1"/>
                </a:solidFill>
              </a:rPr>
              <a:t>При создании собственных продуктов мы опираемся на финские рецептуры, стандарты производства и качества продукции.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7877" y="136530"/>
            <a:ext cx="10642178" cy="127317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/>
              <a:t>Пример гигиенической программы для мясоперерабатывающего предприятия</a:t>
            </a:r>
            <a:br>
              <a:rPr lang="ru-RU" sz="1400" dirty="0"/>
            </a:b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19950"/>
              </p:ext>
            </p:extLst>
          </p:nvPr>
        </p:nvGraphicFramePr>
        <p:xfrm>
          <a:off x="508000" y="1167414"/>
          <a:ext cx="11074399" cy="543658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210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5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9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Объект</a:t>
                      </a: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продукции</a:t>
                      </a: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pH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Дозировка</a:t>
                      </a: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Метод применения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58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Наружные поверхности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оборудования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(напр.: линии разделки и т.п.)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F10 Hype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13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2-5%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Пена, мойка низким давлением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5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14 </a:t>
                      </a:r>
                      <a:r>
                        <a:rPr lang="ru-RU" sz="1100" dirty="0" err="1">
                          <a:latin typeface="+mn-lt"/>
                        </a:rPr>
                        <a:t>Farmosept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2-4 %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20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88" marR="851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44 </a:t>
                      </a:r>
                      <a:r>
                        <a:rPr lang="ru-RU" sz="1100" dirty="0" err="1">
                          <a:latin typeface="+mn-lt"/>
                        </a:rPr>
                        <a:t>Sensol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1-4 %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8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Потолки, стены,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F10 </a:t>
                      </a:r>
                      <a:r>
                        <a:rPr lang="ru-RU" sz="1100" dirty="0" err="1">
                          <a:latin typeface="+mn-lt"/>
                        </a:rPr>
                        <a:t>Hype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13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2-5 %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5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14 </a:t>
                      </a:r>
                      <a:r>
                        <a:rPr lang="ru-RU" sz="1100" dirty="0" err="1">
                          <a:latin typeface="+mn-lt"/>
                        </a:rPr>
                        <a:t>Farmosept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2-4 %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20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44 </a:t>
                      </a:r>
                      <a:r>
                        <a:rPr lang="ru-RU" sz="1100" dirty="0" err="1">
                          <a:latin typeface="+mn-lt"/>
                        </a:rPr>
                        <a:t>Sensol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3-4 %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Коптильные печи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37 </a:t>
                      </a:r>
                      <a:r>
                        <a:rPr lang="ru-RU" sz="1100" dirty="0" err="1">
                          <a:latin typeface="+mn-lt"/>
                        </a:rPr>
                        <a:t>Toro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13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2-6 %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Пена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Упаковочные машины и другие объекты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Влажная уборка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Съемные части машин,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ножи, другие элементы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машинной мойки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Ручная мойка 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Ручная мойка водостойких поверхностей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Ручная мойка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Общая дезинфекция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262 </a:t>
                      </a:r>
                      <a:r>
                        <a:rPr lang="ru-RU" sz="1100" dirty="0" err="1">
                          <a:latin typeface="+mn-lt"/>
                        </a:rPr>
                        <a:t>Ipasept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4,5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0,2-1,0 %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Применение низкого давления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72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Дренажные  колодцы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+mn-lt"/>
                        </a:rPr>
                        <a:t>Kloriitti-Forte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10,5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без разбавления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100 мл/1 дренаж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5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Прутья, решетки коптильных печей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fi-FI" sz="1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 Alusept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11,5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0,2-1 </a:t>
                      </a:r>
                      <a:r>
                        <a:rPr lang="ru-RU" sz="1100" dirty="0">
                          <a:latin typeface="+mn-lt"/>
                        </a:rPr>
                        <a:t>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Машинная мойка, замачивание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58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Личная гигиена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Care soap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6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Мойка рук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5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+mn-lt"/>
                        </a:rPr>
                        <a:t>Easysept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8,5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Дезинфекция после мытья рук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582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Erisan Cream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6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Уход и защита кожи рук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582">
                <a:tc rowSpan="2">
                  <a:txBody>
                    <a:bodyPr/>
                    <a:lstStyle/>
                    <a:p>
                      <a:pPr marL="0" marR="0" lvl="0" indent="0" algn="l" defTabSz="182811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+mn-lt"/>
                        </a:rPr>
                        <a:t>Оборудование для ручной мойки (тряпки, щетки)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F10 Hype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2-5 %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Замачивание, споласкивание, сушка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0678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346B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5178" marR="85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F 14 </a:t>
                      </a:r>
                      <a:r>
                        <a:rPr lang="ru-RU" sz="1100" dirty="0" err="1">
                          <a:latin typeface="+mn-lt"/>
                        </a:rPr>
                        <a:t>Farmosept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2-4 %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</a:rPr>
                        <a:t>Замачивание, споласкивание, сушка</a:t>
                      </a:r>
                      <a:endParaRPr lang="ru-RU" sz="1100" dirty="0">
                        <a:solidFill>
                          <a:srgbClr val="00346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584" marR="42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0662" name="Rectangle 7"/>
          <p:cNvSpPr>
            <a:spLocks noChangeArrowheads="1"/>
          </p:cNvSpPr>
          <p:nvPr/>
        </p:nvSpPr>
        <p:spPr bwMode="auto">
          <a:xfrm>
            <a:off x="-368257" y="-101888"/>
            <a:ext cx="184731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3700"/>
          </a:p>
        </p:txBody>
      </p:sp>
    </p:spTree>
    <p:extLst>
      <p:ext uri="{BB962C8B-B14F-4D97-AF65-F5344CB8AC3E}">
        <p14:creationId xmlns:p14="http://schemas.microsoft.com/office/powerpoint/2010/main" val="29693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BC2E8D-E9F4-1606-F1D2-BF5ADFA7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fi-FI" sz="1400" dirty="0"/>
              <a:t>ШИРОКИЙ АССОРТИМЕНТ ПРОДУКЦИИ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844F-DB74-CDC2-BFAB-6DB6551C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76D61F-B506-CE5B-73F7-BD57BA49D5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0963" y="1032102"/>
            <a:ext cx="4176486" cy="972000"/>
          </a:xfrm>
        </p:spPr>
        <p:txBody>
          <a:bodyPr>
            <a:normAutofit/>
          </a:bodyPr>
          <a:lstStyle/>
          <a:p>
            <a:r>
              <a:rPr lang="ru-RU" sz="2000" dirty="0"/>
              <a:t>Внешняя мойка оборудования и поверхностей</a:t>
            </a:r>
            <a:endParaRPr lang="en-GB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A24D30-7FB2-4FF8-ED3B-C8C15F3867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24878" y="2047875"/>
            <a:ext cx="3616147" cy="9324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Мойка тары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E89C55-D028-4BAE-477D-CA0CEE413B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500" y="2031546"/>
            <a:ext cx="952499" cy="932400"/>
          </a:xfrm>
        </p:spPr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D45EE7-505C-0D41-2981-0C31AEEF19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8000" y="3381375"/>
            <a:ext cx="952499" cy="944865"/>
          </a:xfrm>
        </p:spPr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982092-7DCE-C938-F005-3D41F43C7E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8000" y="4549775"/>
            <a:ext cx="952499" cy="941388"/>
          </a:xfrm>
        </p:spPr>
        <p:txBody>
          <a:bodyPr/>
          <a:lstStyle/>
          <a:p>
            <a:r>
              <a:rPr lang="ru-RU" dirty="0"/>
              <a:t>  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6308CA-AB20-9E23-6AF1-627B915B96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24878" y="3169104"/>
            <a:ext cx="3616147" cy="9396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Дезинфицирующие средства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F7AD3C-A804-80B4-8C41-9332C35732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59500" y="3160032"/>
            <a:ext cx="952499" cy="939600"/>
          </a:xfrm>
        </p:spPr>
        <p:txBody>
          <a:bodyPr/>
          <a:lstStyle/>
          <a:p>
            <a:r>
              <a:rPr lang="ru-RU" dirty="0"/>
              <a:t> </a:t>
            </a:r>
            <a:endParaRPr lang="en-GB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EC3A082F-10CF-83FE-278B-F92C446E79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8476" y="1022805"/>
            <a:ext cx="952499" cy="970358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EB5EF56-C067-9462-2F1F-72C99CFAE6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8000" y="2238375"/>
            <a:ext cx="952499" cy="932118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38" name="Рисунок 37" descr="Блокчейн контур">
            <a:extLst>
              <a:ext uri="{FF2B5EF4-FFF2-40B4-BE49-F238E27FC236}">
                <a16:creationId xmlns:a16="http://schemas.microsoft.com/office/drawing/2014/main" id="{909FC4E5-86CD-1725-F3A3-DD28D6D04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575" y="1002715"/>
            <a:ext cx="914400" cy="914400"/>
          </a:xfrm>
          <a:prstGeom prst="rect">
            <a:avLst/>
          </a:prstGeom>
        </p:spPr>
      </p:pic>
      <p:pic>
        <p:nvPicPr>
          <p:cNvPr id="52" name="Рисунок 51" descr="Комментарий &quot;Добавить&quot; со сплошной заливкой">
            <a:extLst>
              <a:ext uri="{FF2B5EF4-FFF2-40B4-BE49-F238E27FC236}">
                <a16:creationId xmlns:a16="http://schemas.microsoft.com/office/drawing/2014/main" id="{92C06CDF-CE91-C104-21FD-0CC837905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488" y="3143100"/>
            <a:ext cx="914400" cy="914400"/>
          </a:xfrm>
          <a:prstGeom prst="rect">
            <a:avLst/>
          </a:prstGeom>
        </p:spPr>
      </p:pic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45020689-8CC9-6737-BC2B-1FAD7BDAE87B}"/>
              </a:ext>
            </a:extLst>
          </p:cNvPr>
          <p:cNvSpPr txBox="1">
            <a:spLocks/>
          </p:cNvSpPr>
          <p:nvPr/>
        </p:nvSpPr>
        <p:spPr>
          <a:xfrm>
            <a:off x="6159500" y="890361"/>
            <a:ext cx="952499" cy="932400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</a:t>
            </a:r>
          </a:p>
        </p:txBody>
      </p:sp>
      <p:pic>
        <p:nvPicPr>
          <p:cNvPr id="56" name="Рисунок 55" descr="Блокчейн со сплошной заливкой">
            <a:extLst>
              <a:ext uri="{FF2B5EF4-FFF2-40B4-BE49-F238E27FC236}">
                <a16:creationId xmlns:a16="http://schemas.microsoft.com/office/drawing/2014/main" id="{542C2255-7305-647E-0FC5-2AD8E863D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6488" y="838200"/>
            <a:ext cx="914400" cy="914400"/>
          </a:xfrm>
          <a:prstGeom prst="rect">
            <a:avLst/>
          </a:prstGeom>
        </p:spPr>
      </p:pic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63EC5971-51F9-3628-2AE5-BF8C8B81A122}"/>
              </a:ext>
            </a:extLst>
          </p:cNvPr>
          <p:cNvSpPr txBox="1">
            <a:spLocks/>
          </p:cNvSpPr>
          <p:nvPr/>
        </p:nvSpPr>
        <p:spPr>
          <a:xfrm>
            <a:off x="7040563" y="816202"/>
            <a:ext cx="4176486" cy="9720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Внутренняя мойка оборудования и поверхностей</a:t>
            </a:r>
            <a:endParaRPr lang="en-GB" sz="2000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CB9FC0C-5782-0306-BFA2-6D2A93C31FAB}"/>
              </a:ext>
            </a:extLst>
          </p:cNvPr>
          <p:cNvSpPr txBox="1">
            <a:spLocks/>
          </p:cNvSpPr>
          <p:nvPr/>
        </p:nvSpPr>
        <p:spPr>
          <a:xfrm>
            <a:off x="6159500" y="4287837"/>
            <a:ext cx="952499" cy="94138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3E19480-726B-F6AE-B9C6-21AA34B8BA93}"/>
              </a:ext>
            </a:extLst>
          </p:cNvPr>
          <p:cNvSpPr txBox="1">
            <a:spLocks/>
          </p:cNvSpPr>
          <p:nvPr/>
        </p:nvSpPr>
        <p:spPr>
          <a:xfrm>
            <a:off x="1397000" y="2163154"/>
            <a:ext cx="3619500" cy="9396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000" dirty="0">
                <a:ea typeface="Calibri"/>
                <a:cs typeface="Times New Roman"/>
              </a:rPr>
              <a:t>Термокамеры, коптильные печи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B4EDDB2-2F47-0441-6DCE-194FFBE96108}"/>
              </a:ext>
            </a:extLst>
          </p:cNvPr>
          <p:cNvSpPr txBox="1">
            <a:spLocks/>
          </p:cNvSpPr>
          <p:nvPr/>
        </p:nvSpPr>
        <p:spPr>
          <a:xfrm>
            <a:off x="1450975" y="3333368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Мойка и дезинфекция разделочного инвентаря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82E9E24-48CA-F70E-E78A-D7D9721A89F7}"/>
              </a:ext>
            </a:extLst>
          </p:cNvPr>
          <p:cNvSpPr txBox="1">
            <a:spLocks/>
          </p:cNvSpPr>
          <p:nvPr/>
        </p:nvSpPr>
        <p:spPr>
          <a:xfrm>
            <a:off x="7124878" y="4234771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Мойка съемных частей оборудования из мягких металлов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C48A0D13-4639-21B7-C12A-AC7F9227211D}"/>
              </a:ext>
            </a:extLst>
          </p:cNvPr>
          <p:cNvSpPr txBox="1">
            <a:spLocks/>
          </p:cNvSpPr>
          <p:nvPr/>
        </p:nvSpPr>
        <p:spPr>
          <a:xfrm>
            <a:off x="1398676" y="4540025"/>
            <a:ext cx="3616147" cy="9432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Личная гигиена</a:t>
            </a:r>
          </a:p>
        </p:txBody>
      </p:sp>
      <p:pic>
        <p:nvPicPr>
          <p:cNvPr id="34" name="Graphic 84">
            <a:extLst>
              <a:ext uri="{FF2B5EF4-FFF2-40B4-BE49-F238E27FC236}">
                <a16:creationId xmlns:a16="http://schemas.microsoft.com/office/drawing/2014/main" id="{4D14403D-1A06-8E87-B689-A55426EFB2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19138" y="4703973"/>
            <a:ext cx="603250" cy="60324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8A9C19-467E-82B5-2E2C-FADE363D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139" y="-490877"/>
            <a:ext cx="84475" cy="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974F962-49FE-69A2-F81B-DDA2296C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7" y="2309811"/>
            <a:ext cx="814388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D90B94B-7708-AE8D-D6AE-33A3675A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84191">
            <a:off x="644556" y="3441700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E0962ED-9428-9FE7-34DF-906E2007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638" y="2147888"/>
            <a:ext cx="620712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A6CD4EE-3C96-382C-97D2-98091BD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075" y="4384674"/>
            <a:ext cx="644525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CBBE7F5-CA57-3A3E-7C30-5C0E74D92527}"/>
              </a:ext>
            </a:extLst>
          </p:cNvPr>
          <p:cNvSpPr txBox="1">
            <a:spLocks/>
          </p:cNvSpPr>
          <p:nvPr/>
        </p:nvSpPr>
        <p:spPr>
          <a:xfrm>
            <a:off x="1397000" y="5692775"/>
            <a:ext cx="3619500" cy="9396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Трапы, проходы и обувь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291AE69-1C49-44D1-889B-9B0B47CD3C50}"/>
              </a:ext>
            </a:extLst>
          </p:cNvPr>
          <p:cNvSpPr txBox="1">
            <a:spLocks/>
          </p:cNvSpPr>
          <p:nvPr/>
        </p:nvSpPr>
        <p:spPr>
          <a:xfrm>
            <a:off x="7050176" y="5410725"/>
            <a:ext cx="3616147" cy="932400"/>
          </a:xfrm>
          <a:prstGeom prst="rect">
            <a:avLst/>
          </a:prstGeom>
        </p:spPr>
        <p:txBody>
          <a:bodyPr vert="horz" lIns="144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Цеха убоя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525CA208-613B-12D4-1392-14E08C6788DC}"/>
              </a:ext>
            </a:extLst>
          </p:cNvPr>
          <p:cNvSpPr txBox="1">
            <a:spLocks/>
          </p:cNvSpPr>
          <p:nvPr/>
        </p:nvSpPr>
        <p:spPr>
          <a:xfrm>
            <a:off x="508000" y="5650706"/>
            <a:ext cx="952499" cy="94138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 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DEAA260C-A27D-4A2B-E98F-5E7A3F766374}"/>
              </a:ext>
            </a:extLst>
          </p:cNvPr>
          <p:cNvSpPr txBox="1">
            <a:spLocks/>
          </p:cNvSpPr>
          <p:nvPr/>
        </p:nvSpPr>
        <p:spPr>
          <a:xfrm>
            <a:off x="6159500" y="5406231"/>
            <a:ext cx="952499" cy="941388"/>
          </a:xfrm>
          <a:prstGeom prst="bracePair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0" cap="flat">
            <a:gradFill flip="none" rotWithShape="1">
              <a:gsLst>
                <a:gs pos="80000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10800000" scaled="1"/>
              <a:tileRect/>
            </a:gradFill>
            <a:miter lim="800000"/>
          </a:ln>
        </p:spPr>
        <p:txBody>
          <a:bodyPr vert="horz" lIns="72000" tIns="0" rIns="7200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ru-RU" sz="3200" b="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 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F7A7F3E-A71C-7D48-53AF-B005A2AA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5738812"/>
            <a:ext cx="674688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ABDC599-AEBA-85B1-FBBA-9B0861BAEE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289774" y="5542013"/>
            <a:ext cx="669826" cy="6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atin typeface="+mj-lt"/>
              </a:rPr>
              <a:t>ВНЕШНЯЯ Мойка Оборудования и поверхностей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22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/>
        </p:nvGraphicFramePr>
        <p:xfrm>
          <a:off x="447642" y="1066082"/>
          <a:ext cx="11537528" cy="4686757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02929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1709058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185057">
                  <a:extLst>
                    <a:ext uri="{9D8B030D-6E8A-4147-A177-3AD203B41FA5}">
                      <a16:colId xmlns:a16="http://schemas.microsoft.com/office/drawing/2014/main" val="2054783284"/>
                    </a:ext>
                  </a:extLst>
                </a:gridCol>
                <a:gridCol w="1735938">
                  <a:extLst>
                    <a:ext uri="{9D8B030D-6E8A-4147-A177-3AD203B41FA5}">
                      <a16:colId xmlns:a16="http://schemas.microsoft.com/office/drawing/2014/main" val="2546137730"/>
                    </a:ext>
                  </a:extLst>
                </a:gridCol>
                <a:gridCol w="1258585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1414516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1147205">
                  <a:extLst>
                    <a:ext uri="{9D8B030D-6E8A-4147-A177-3AD203B41FA5}">
                      <a16:colId xmlns:a16="http://schemas.microsoft.com/office/drawing/2014/main" val="2074153980"/>
                    </a:ext>
                  </a:extLst>
                </a:gridCol>
                <a:gridCol w="1514239">
                  <a:extLst>
                    <a:ext uri="{9D8B030D-6E8A-4147-A177-3AD203B41FA5}">
                      <a16:colId xmlns:a16="http://schemas.microsoft.com/office/drawing/2014/main" val="2484105950"/>
                    </a:ext>
                  </a:extLst>
                </a:gridCol>
                <a:gridCol w="1170001">
                  <a:extLst>
                    <a:ext uri="{9D8B030D-6E8A-4147-A177-3AD203B41FA5}">
                      <a16:colId xmlns:a16="http://schemas.microsoft.com/office/drawing/2014/main" val="1835303745"/>
                    </a:ext>
                  </a:extLst>
                </a:gridCol>
              </a:tblGrid>
              <a:tr h="660548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10 Hype/</a:t>
                      </a:r>
                      <a:endParaRPr lang="ru-RU" sz="1400" dirty="0">
                        <a:latin typeface="+mj-lt"/>
                      </a:endParaRPr>
                    </a:p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15 Hite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14 Farmosept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F 14 Farmosept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F19 Supe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F17 Sendes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F37 Toro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4</a:t>
                      </a:r>
                      <a:r>
                        <a:rPr lang="ru-RU" sz="1400" dirty="0">
                          <a:latin typeface="+mj-lt"/>
                        </a:rPr>
                        <a:t>4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r>
                        <a:rPr lang="fi-FI" sz="1400" dirty="0">
                          <a:latin typeface="+mj-lt"/>
                        </a:rPr>
                        <a:t>Sensol</a:t>
                      </a:r>
                      <a:r>
                        <a:rPr lang="ru-RU" sz="1400" dirty="0">
                          <a:latin typeface="+mj-lt"/>
                        </a:rPr>
                        <a:t>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270 Airol 15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021704">
                <a:tc>
                  <a:txBody>
                    <a:bodyPr/>
                    <a:lstStyle/>
                    <a:p>
                      <a:pPr marL="0" indent="0" algn="l" eaLnBrk="0">
                        <a:buFont typeface="Arial" panose="020B0604020202020204" pitchFamily="34" charset="0"/>
                        <a:buNone/>
                      </a:pPr>
                      <a:r>
                        <a:rPr lang="ru-RU" sz="1000" b="1" dirty="0"/>
                        <a:t>Действие</a:t>
                      </a:r>
                      <a:endParaRPr lang="en-GB" sz="10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Удаление органических загрязнений</a:t>
                      </a:r>
                      <a:r>
                        <a:rPr lang="en-US" sz="1800" b="1" dirty="0"/>
                        <a:t> </a:t>
                      </a:r>
                      <a:r>
                        <a:rPr lang="en-US" b="1" dirty="0"/>
                        <a:t>(</a:t>
                      </a:r>
                      <a:r>
                        <a:rPr lang="ru-RU" b="1" dirty="0"/>
                        <a:t>щелочные средства)</a:t>
                      </a:r>
                    </a:p>
                    <a:p>
                      <a:pPr algn="ctr" eaLnBrk="0"/>
                      <a:endParaRPr lang="en-GB" sz="18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Удаление минеральных отложений (кислотные средства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ru-RU" sz="1000" b="1" dirty="0"/>
                        <a:t>Дезинфекция </a:t>
                      </a:r>
                      <a:endParaRPr lang="en-US" altLang="ru-RU" sz="1000" b="1" dirty="0"/>
                    </a:p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3938"/>
                  </a:ext>
                </a:extLst>
              </a:tr>
              <a:tr h="1021908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dirty="0"/>
                        <a:t>NaOH </a:t>
                      </a:r>
                      <a:r>
                        <a:rPr lang="ru-RU" sz="1000" dirty="0"/>
                        <a:t>с активным хлором)</a:t>
                      </a:r>
                      <a:endParaRPr lang="fi-FI" sz="1000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dirty="0"/>
                        <a:t>щелочное на основе ЧАС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нейтральное пенное средство с активным комплексом ПАВ</a:t>
                      </a:r>
                    </a:p>
                    <a:p>
                      <a:pPr algn="ctr"/>
                      <a:r>
                        <a:rPr lang="ru-RU" sz="1000" b="0" dirty="0"/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нейтральное моющее средство на основе ЧАС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сильнощелочное пенное моющее средство без хлора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на основе фосфорной кислоты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на основе НУК 15% + перекись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21883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altLang="ru-RU" sz="1000" dirty="0"/>
                        <a:t>0,</a:t>
                      </a:r>
                      <a:r>
                        <a:rPr lang="ru-RU" altLang="ru-RU" sz="1000" dirty="0"/>
                        <a:t>1</a:t>
                      </a:r>
                      <a:r>
                        <a:rPr lang="fi-FI" altLang="ru-RU" sz="1000" dirty="0"/>
                        <a:t>-0,</a:t>
                      </a:r>
                      <a:r>
                        <a:rPr lang="ru-RU" altLang="ru-RU" sz="1000" dirty="0"/>
                        <a:t>5</a:t>
                      </a:r>
                      <a:r>
                        <a:rPr lang="fi-FI" altLang="ru-RU" sz="1000" dirty="0"/>
                        <a:t>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360714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19" name="Рисунок 18" descr="Изображение выглядит как текст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029BDED-3E60-1196-53EF-472F2856CA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75" y="4392385"/>
            <a:ext cx="963513" cy="136207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2B382F7-873D-0CEF-D1CA-4EE23966B8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335" y="4375150"/>
            <a:ext cx="976990" cy="13811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смартфон&#10;&#10;Автоматически созданное описание">
            <a:extLst>
              <a:ext uri="{FF2B5EF4-FFF2-40B4-BE49-F238E27FC236}">
                <a16:creationId xmlns:a16="http://schemas.microsoft.com/office/drawing/2014/main" id="{A9985988-A03E-6C4F-034E-5C3210072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343" y="4388156"/>
            <a:ext cx="954313" cy="134906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FE83D0E-F806-77C1-504E-49FF07A9EA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547" y="4375827"/>
            <a:ext cx="981003" cy="13867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D2F113E-D4B8-E954-F792-AE69D18723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59" y="4428776"/>
            <a:ext cx="995799" cy="1283049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кст, снимок экрана, Цвет электри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48284A4-BBC7-1EEB-BCBA-AC3F61781C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401" y="4426908"/>
            <a:ext cx="957822" cy="123411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B27C6D6-B24C-BFC4-CF01-D624243211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829" y="4443534"/>
            <a:ext cx="930485" cy="11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Дезинфекция в мясоперерабатывающей промышленности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23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757398"/>
              </p:ext>
            </p:extLst>
          </p:nvPr>
        </p:nvGraphicFramePr>
        <p:xfrm>
          <a:off x="724111" y="901700"/>
          <a:ext cx="10488176" cy="5739648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613289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178126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1996232">
                  <a:extLst>
                    <a:ext uri="{9D8B030D-6E8A-4147-A177-3AD203B41FA5}">
                      <a16:colId xmlns:a16="http://schemas.microsoft.com/office/drawing/2014/main" val="2546137730"/>
                    </a:ext>
                  </a:extLst>
                </a:gridCol>
                <a:gridCol w="1447301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1626614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1626614">
                  <a:extLst>
                    <a:ext uri="{9D8B030D-6E8A-4147-A177-3AD203B41FA5}">
                      <a16:colId xmlns:a16="http://schemas.microsoft.com/office/drawing/2014/main" val="2192944295"/>
                    </a:ext>
                  </a:extLst>
                </a:gridCol>
              </a:tblGrid>
              <a:tr h="714150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14 </a:t>
                      </a:r>
                      <a:r>
                        <a:rPr lang="en-US" sz="1400" dirty="0" err="1">
                          <a:latin typeface="+mj-lt"/>
                        </a:rPr>
                        <a:t>Farmosept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400" dirty="0">
                          <a:latin typeface="+mj-lt"/>
                        </a:rPr>
                        <a:t>Kloriitti Forte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IPA 300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 2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68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Airol S 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 262 Ipasept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104834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/>
                        <a:t>Действие</a:t>
                      </a:r>
                      <a:endParaRPr lang="en-GB" sz="12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Подходит для дезинфекции стоков</a:t>
                      </a:r>
                      <a:endParaRPr lang="en-US" sz="1200" dirty="0">
                        <a:latin typeface="+mn-lt"/>
                      </a:endParaRPr>
                    </a:p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 продуктов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Дезинфекция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85985"/>
                  </a:ext>
                </a:extLst>
              </a:tr>
              <a:tr h="1104834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щелочное на основе ЧАС</a:t>
                      </a:r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Средство на основе </a:t>
                      </a:r>
                      <a:r>
                        <a:rPr lang="ru-RU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гипохлоридного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раствора натрия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На основе спирта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на основе НУК 5% + перекись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на основе ЧАС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72348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 2 – 5 %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12-25 </a:t>
                      </a:r>
                      <a:r>
                        <a:rPr lang="ru-RU" sz="1200" dirty="0">
                          <a:latin typeface="+mn-lt"/>
                        </a:rPr>
                        <a:t>мл/</a:t>
                      </a:r>
                      <a:r>
                        <a:rPr lang="en-US" sz="1200" dirty="0">
                          <a:latin typeface="+mn-lt"/>
                        </a:rPr>
                        <a:t>10 </a:t>
                      </a:r>
                      <a:r>
                        <a:rPr lang="ru-RU" sz="1200" dirty="0">
                          <a:latin typeface="+mn-lt"/>
                        </a:rPr>
                        <a:t>л воды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без разбавления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>
                          <a:latin typeface="+mn-lt"/>
                        </a:rPr>
                        <a:t>0,3-1,3%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0,</a:t>
                      </a:r>
                      <a:r>
                        <a:rPr lang="en-US" sz="1200" dirty="0">
                          <a:latin typeface="+mn-lt"/>
                        </a:rPr>
                        <a:t>8</a:t>
                      </a:r>
                      <a:r>
                        <a:rPr lang="ru-RU" sz="1200" dirty="0">
                          <a:latin typeface="+mn-lt"/>
                        </a:rPr>
                        <a:t>-</a:t>
                      </a:r>
                      <a:r>
                        <a:rPr lang="en-US" sz="1200" dirty="0">
                          <a:latin typeface="+mn-lt"/>
                        </a:rPr>
                        <a:t>1</a:t>
                      </a:r>
                      <a:r>
                        <a:rPr lang="ru-RU" sz="1200" dirty="0">
                          <a:latin typeface="+mn-lt"/>
                        </a:rPr>
                        <a:t>,0%,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168107"/>
                  </a:ext>
                </a:extLst>
              </a:tr>
              <a:tr h="672348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5-20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471134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снимок экрана, Цвет электрик, аптечка первой помощи&#10;&#10;Автоматически созданное описание">
            <a:extLst>
              <a:ext uri="{FF2B5EF4-FFF2-40B4-BE49-F238E27FC236}">
                <a16:creationId xmlns:a16="http://schemas.microsoft.com/office/drawing/2014/main" id="{9395AA23-1110-6AE8-B38D-E57249525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113" y="5268241"/>
            <a:ext cx="944823" cy="1217368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ABB08EA-063B-FFE0-99FC-53C87F9028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44" y="5202550"/>
            <a:ext cx="954088" cy="1348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050639-AA89-96AE-4620-B1F232012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38" y="5211110"/>
            <a:ext cx="941387" cy="133162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7FB61F-2F31-950B-3124-9560603978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575" y="5208645"/>
            <a:ext cx="945463" cy="13365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74D37A3-D9E4-B87E-413E-7FD28B0736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775" y="5186362"/>
            <a:ext cx="976990" cy="13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2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коптильных печей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24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/>
        </p:nvGraphicFramePr>
        <p:xfrm>
          <a:off x="447641" y="1066083"/>
          <a:ext cx="10420384" cy="5144219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360852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552185">
                  <a:extLst>
                    <a:ext uri="{9D8B030D-6E8A-4147-A177-3AD203B41FA5}">
                      <a16:colId xmlns:a16="http://schemas.microsoft.com/office/drawing/2014/main" val="745914367"/>
                    </a:ext>
                  </a:extLst>
                </a:gridCol>
                <a:gridCol w="2498456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3008891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</a:tblGrid>
              <a:tr h="640065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37 Toro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 42 Nora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F 56 Proc</a:t>
                      </a:r>
                      <a:r>
                        <a:rPr lang="ru-RU" sz="1400" b="1" dirty="0">
                          <a:latin typeface="+mj-lt"/>
                        </a:rPr>
                        <a:t> </a:t>
                      </a:r>
                      <a:endParaRPr lang="en-GB" sz="1400" b="1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990219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b="1" dirty="0"/>
                        <a:t>Действие</a:t>
                      </a:r>
                      <a:endParaRPr lang="en-GB" sz="10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/>
                        <a:t>Для очистки коптильных печей и удаления въевшейся грязи. Подходит для поверхностей, стойких к щелочному воздействию.</a:t>
                      </a:r>
                      <a:endParaRPr lang="en-US" sz="1400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622298"/>
                  </a:ext>
                </a:extLst>
              </a:tr>
              <a:tr h="990219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сильнощелочное пенное моющее средство без хлора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основе </a:t>
                      </a:r>
                      <a:r>
                        <a:rPr lang="en-US" sz="1000" b="0" dirty="0"/>
                        <a:t>Na OH</a:t>
                      </a:r>
                      <a:r>
                        <a:rPr lang="ru-RU" sz="1000" b="0" dirty="0"/>
                        <a:t> + </a:t>
                      </a:r>
                      <a:r>
                        <a:rPr lang="en-US" sz="1000" b="0" dirty="0"/>
                        <a:t>K OH + </a:t>
                      </a:r>
                      <a:r>
                        <a:rPr lang="ru-RU" sz="1000" b="0" dirty="0"/>
                        <a:t>комплекс ингибиторов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/>
                        <a:t>основе </a:t>
                      </a:r>
                      <a:r>
                        <a:rPr lang="en-US" sz="1000" b="0" dirty="0"/>
                        <a:t>Na OH</a:t>
                      </a:r>
                      <a:r>
                        <a:rPr lang="ru-RU" sz="1000" b="0" dirty="0"/>
                        <a:t> + </a:t>
                      </a:r>
                      <a:r>
                        <a:rPr lang="ru-RU" sz="1000" b="0" dirty="0" err="1"/>
                        <a:t>комлекс</a:t>
                      </a:r>
                      <a:r>
                        <a:rPr lang="ru-RU" sz="1000" b="0" dirty="0"/>
                        <a:t> ПАВ, ингибиторов, комплексообразователей и </a:t>
                      </a:r>
                      <a:r>
                        <a:rPr lang="ru-RU" sz="1000" b="0" dirty="0" err="1"/>
                        <a:t>пеногасителей</a:t>
                      </a:r>
                      <a:r>
                        <a:rPr lang="en-US" sz="1000" b="0" dirty="0">
                          <a:latin typeface="+mn-lt"/>
                        </a:rPr>
                        <a:t> </a:t>
                      </a:r>
                      <a:endParaRPr lang="ru-RU" sz="10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60259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2 - 5%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- 2,0 %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- 2,0 %,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60259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-8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 °C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94237"/>
                  </a:ext>
                </a:extLst>
              </a:tr>
              <a:tr h="1318518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37" name="Рисунок 36" descr="Изображение выглядит как текст, Цвет электрик,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FC6BE4A-DDBA-ABE9-D8C8-366B75A07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275" y="4950297"/>
            <a:ext cx="1000911" cy="128963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,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9588426-8B27-B34F-D0CA-4C24DCE3DD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067" y="4914760"/>
            <a:ext cx="989066" cy="1274374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CCA425D-336D-5581-55DA-D8D59DE19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850" y="4921075"/>
            <a:ext cx="995799" cy="12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2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алюминиевых палок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25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05933"/>
              </p:ext>
            </p:extLst>
          </p:nvPr>
        </p:nvGraphicFramePr>
        <p:xfrm>
          <a:off x="724110" y="901700"/>
          <a:ext cx="8737390" cy="53467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007323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697906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3032161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</a:tblGrid>
              <a:tr h="753527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</a:t>
                      </a:r>
                      <a:r>
                        <a:rPr lang="ru-RU" sz="1400" dirty="0">
                          <a:latin typeface="+mj-lt"/>
                        </a:rPr>
                        <a:t>56 </a:t>
                      </a:r>
                      <a:r>
                        <a:rPr lang="en-US" sz="1400" dirty="0">
                          <a:latin typeface="+mj-lt"/>
                        </a:rPr>
                        <a:t>Hero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latin typeface="+mj-lt"/>
                        </a:rPr>
                        <a:t>F 20 </a:t>
                      </a:r>
                      <a:r>
                        <a:rPr lang="en-US" sz="1400" dirty="0" err="1">
                          <a:latin typeface="+mj-lt"/>
                        </a:rPr>
                        <a:t>Alusept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165752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b="1" dirty="0"/>
                        <a:t>описание</a:t>
                      </a:r>
                      <a:endParaRPr lang="en-GB" sz="10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Моющее средство </a:t>
                      </a:r>
                      <a:r>
                        <a:rPr lang="ru-RU" sz="1200" b="0" dirty="0">
                          <a:latin typeface="+mn-lt"/>
                        </a:rPr>
                        <a:t>на основе фосфорной кислоты и </a:t>
                      </a:r>
                      <a:r>
                        <a:rPr lang="ru-RU" sz="1200" b="0" dirty="0" err="1">
                          <a:latin typeface="+mn-lt"/>
                        </a:rPr>
                        <a:t>фосфонатов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Моющее средство </a:t>
                      </a:r>
                      <a:r>
                        <a:rPr lang="ru-RU" sz="1200" dirty="0">
                          <a:latin typeface="+mn-lt"/>
                        </a:rPr>
                        <a:t>с активным хлором,  для алюминиевых поверхностей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85985"/>
                  </a:ext>
                </a:extLst>
              </a:tr>
              <a:tr h="1165752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0,8-3,5 %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i-FI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0,3-1,5%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709420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20-60 °C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i-FI" alt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0-</a:t>
                      </a:r>
                      <a:r>
                        <a:rPr kumimoji="0" lang="ru-RU" alt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fi-FI" alt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°C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55224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14" name="Рисунок 13" descr="Изображение выглядит как текст, снимок экрана, Мобильный телефо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2C8A201-ABD8-BDF8-2858-42ADC698F7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429" y="4808047"/>
            <a:ext cx="1000918" cy="141495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Цвет электрик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6CD88EBD-8C3C-87A1-2DFE-F7F9E6603E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413" y="4693015"/>
            <a:ext cx="1187450" cy="15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5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транспортировочной и оборотной тары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0C33-807C-29FF-12CD-E598A2CC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26</a:t>
            </a:fld>
            <a:endParaRPr lang="en-GB" dirty="0"/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29B9B5B-680C-A67C-62DF-F8549306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35304"/>
              </p:ext>
            </p:extLst>
          </p:nvPr>
        </p:nvGraphicFramePr>
        <p:xfrm>
          <a:off x="724110" y="901700"/>
          <a:ext cx="9829590" cy="53467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511630">
                  <a:extLst>
                    <a:ext uri="{9D8B030D-6E8A-4147-A177-3AD203B41FA5}">
                      <a16:colId xmlns:a16="http://schemas.microsoft.com/office/drawing/2014/main" val="2175315298"/>
                    </a:ext>
                  </a:extLst>
                </a:gridCol>
                <a:gridCol w="2253214">
                  <a:extLst>
                    <a:ext uri="{9D8B030D-6E8A-4147-A177-3AD203B41FA5}">
                      <a16:colId xmlns:a16="http://schemas.microsoft.com/office/drawing/2014/main" val="1052646363"/>
                    </a:ext>
                  </a:extLst>
                </a:gridCol>
                <a:gridCol w="2532373">
                  <a:extLst>
                    <a:ext uri="{9D8B030D-6E8A-4147-A177-3AD203B41FA5}">
                      <a16:colId xmlns:a16="http://schemas.microsoft.com/office/drawing/2014/main" val="1891849430"/>
                    </a:ext>
                  </a:extLst>
                </a:gridCol>
                <a:gridCol w="2532373">
                  <a:extLst>
                    <a:ext uri="{9D8B030D-6E8A-4147-A177-3AD203B41FA5}">
                      <a16:colId xmlns:a16="http://schemas.microsoft.com/office/drawing/2014/main" val="1427598169"/>
                    </a:ext>
                  </a:extLst>
                </a:gridCol>
              </a:tblGrid>
              <a:tr h="753527">
                <a:tc>
                  <a:txBody>
                    <a:bodyPr/>
                    <a:lstStyle/>
                    <a:p>
                      <a:pPr algn="l"/>
                      <a:r>
                        <a:rPr lang="ru-RU" sz="1000" b="0" cap="all" baseline="0" dirty="0">
                          <a:latin typeface="+mj-lt"/>
                        </a:rPr>
                        <a:t>продукт</a:t>
                      </a:r>
                      <a:endParaRPr lang="en-GB" sz="10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j-lt"/>
                        </a:rPr>
                        <a:t>F 26 </a:t>
                      </a:r>
                      <a:r>
                        <a:rPr lang="en-US" sz="1400" dirty="0" err="1">
                          <a:latin typeface="+mj-lt"/>
                        </a:rPr>
                        <a:t>Boxan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0" cap="all" baseline="0" dirty="0">
                        <a:latin typeface="+mj-lt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latin typeface="+mj-lt"/>
                        </a:rPr>
                        <a:t>F 20 </a:t>
                      </a:r>
                      <a:r>
                        <a:rPr lang="en-US" sz="1400" dirty="0" err="1">
                          <a:latin typeface="+mj-lt"/>
                        </a:rPr>
                        <a:t>Alusept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 Novabox</a:t>
                      </a:r>
                      <a:endParaRPr lang="en-GB" sz="1400" b="0" kern="1200" cap="all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516699"/>
                  </a:ext>
                </a:extLst>
              </a:tr>
              <a:tr h="1165752"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/>
                        <a:t>Действие</a:t>
                      </a:r>
                      <a:endParaRPr lang="en-GB" sz="1200" b="1" dirty="0"/>
                    </a:p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Моющее средство с активным хлором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Моющее средство </a:t>
                      </a:r>
                      <a:r>
                        <a:rPr lang="ru-RU" sz="1200" dirty="0">
                          <a:latin typeface="+mn-lt"/>
                        </a:rPr>
                        <a:t>с активным хлором , для алюминиевых поверхностей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Моющее средство с активным хлором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85985"/>
                  </a:ext>
                </a:extLst>
              </a:tr>
              <a:tr h="1165752">
                <a:tc>
                  <a:txBody>
                    <a:bodyPr/>
                    <a:lstStyle/>
                    <a:p>
                      <a:pPr marL="0" indent="0" algn="l" defTabSz="914400" rtl="0" eaLnBrk="0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Дозировка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altLang="ru-RU" sz="1200" dirty="0">
                          <a:latin typeface="+mn-lt"/>
                        </a:rPr>
                        <a:t>0,2-1,0%</a:t>
                      </a:r>
                      <a:endParaRPr lang="ru-RU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i-FI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0,2-1,0%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altLang="ru-RU" sz="1200" dirty="0">
                          <a:latin typeface="+mn-lt"/>
                        </a:rPr>
                        <a:t>0,3-1,5%</a:t>
                      </a:r>
                      <a:r>
                        <a:rPr lang="ru-RU" altLang="ru-RU" sz="1200" dirty="0">
                          <a:latin typeface="+mn-lt"/>
                        </a:rPr>
                        <a:t>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179524"/>
                  </a:ext>
                </a:extLst>
              </a:tr>
              <a:tr h="709420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>
                          <a:latin typeface="+mn-lt"/>
                        </a:rPr>
                        <a:t> </a:t>
                      </a:r>
                      <a:r>
                        <a:rPr lang="en-US" altLang="ru-RU" sz="1200" dirty="0">
                          <a:latin typeface="+mn-lt"/>
                        </a:rPr>
                        <a:t>2</a:t>
                      </a:r>
                      <a:r>
                        <a:rPr lang="fi-FI" altLang="ru-RU" sz="1200" dirty="0">
                          <a:latin typeface="+mn-lt"/>
                        </a:rPr>
                        <a:t>0-</a:t>
                      </a:r>
                      <a:r>
                        <a:rPr lang="en-US" altLang="ru-RU" sz="1200" dirty="0">
                          <a:latin typeface="+mn-lt"/>
                        </a:rPr>
                        <a:t>4</a:t>
                      </a:r>
                      <a:r>
                        <a:rPr lang="fi-FI" altLang="ru-RU" sz="1200" dirty="0">
                          <a:latin typeface="+mn-lt"/>
                        </a:rPr>
                        <a:t>0</a:t>
                      </a:r>
                      <a:r>
                        <a:rPr lang="en-US" sz="1200" dirty="0">
                          <a:latin typeface="+mn-lt"/>
                        </a:rPr>
                        <a:t>°C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Salpama Book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i-FI" altLang="ru-RU" sz="1200" dirty="0">
                          <a:latin typeface="+mn-lt"/>
                        </a:rPr>
                        <a:t>-</a:t>
                      </a:r>
                      <a:r>
                        <a:rPr lang="en-US" altLang="ru-RU" sz="1200" dirty="0">
                          <a:latin typeface="+mn-lt"/>
                        </a:rPr>
                        <a:t>4</a:t>
                      </a:r>
                      <a:r>
                        <a:rPr lang="fi-FI" altLang="ru-RU" sz="1200" dirty="0">
                          <a:latin typeface="+mn-lt"/>
                        </a:rPr>
                        <a:t>0</a:t>
                      </a:r>
                      <a:r>
                        <a:rPr lang="en-US" sz="1200" dirty="0">
                          <a:latin typeface="+mn-lt"/>
                        </a:rPr>
                        <a:t>°C</a:t>
                      </a:r>
                      <a:endParaRPr lang="ru-RU" sz="12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Salpama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>
                          <a:latin typeface="+mn-lt"/>
                        </a:rPr>
                        <a:t>2</a:t>
                      </a:r>
                      <a:r>
                        <a:rPr lang="fi-FI" altLang="ru-RU" sz="1200" dirty="0">
                          <a:latin typeface="+mn-lt"/>
                        </a:rPr>
                        <a:t>0-</a:t>
                      </a:r>
                      <a:r>
                        <a:rPr lang="ru-RU" altLang="ru-RU" sz="1200" dirty="0">
                          <a:latin typeface="+mn-lt"/>
                        </a:rPr>
                        <a:t>5</a:t>
                      </a:r>
                      <a:r>
                        <a:rPr lang="fi-FI" altLang="ru-RU" sz="1200" dirty="0">
                          <a:latin typeface="+mn-lt"/>
                        </a:rPr>
                        <a:t>0</a:t>
                      </a:r>
                      <a:r>
                        <a:rPr lang="en-US" sz="1200" dirty="0">
                          <a:latin typeface="+mn-lt"/>
                        </a:rPr>
                        <a:t>°C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74088"/>
                  </a:ext>
                </a:extLst>
              </a:tr>
              <a:tr h="1552249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Изображение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304288"/>
                  </a:ext>
                </a:extLst>
              </a:tr>
            </a:tbl>
          </a:graphicData>
        </a:graphic>
      </p:graphicFrame>
      <p:pic>
        <p:nvPicPr>
          <p:cNvPr id="14" name="Рисунок 13" descr="Изображение выглядит как текст, снимок экрана, Мобильный телефо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2C8A201-ABD8-BDF8-2858-42ADC698F7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41" y="4731847"/>
            <a:ext cx="1000918" cy="1414952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, Цвет электрик&#10;&#10;Автоматически созданное описание">
            <a:extLst>
              <a:ext uri="{FF2B5EF4-FFF2-40B4-BE49-F238E27FC236}">
                <a16:creationId xmlns:a16="http://schemas.microsoft.com/office/drawing/2014/main" id="{EFDF1D73-547C-A85F-481F-A5E905795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5" y="4800783"/>
            <a:ext cx="1000173" cy="128868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Цвет электри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236CDAF-0841-E0A8-A064-051761BBE2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0" y="4782202"/>
            <a:ext cx="1068388" cy="13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8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71C9CF-3D7B-4599-AC4A-2EBA266BF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5400" dirty="0">
                <a:latin typeface="+mj-lt"/>
              </a:rPr>
              <a:t>ГИГИЕНА КОНДИТЕРСКИХ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4745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371169"/>
              </p:ext>
            </p:extLst>
          </p:nvPr>
        </p:nvGraphicFramePr>
        <p:xfrm>
          <a:off x="444500" y="989012"/>
          <a:ext cx="11379200" cy="5551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0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6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403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Объект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Наименование </a:t>
                      </a:r>
                      <a:b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продукции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pH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Дозировка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Метод применения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93">
                <a:tc>
                  <a:txBody>
                    <a:bodyPr/>
                    <a:lstStyle/>
                    <a:p>
                      <a:pPr marL="0" marR="0" lvl="0" indent="0" algn="l" defTabSz="1028497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Мойка ящиков</a:t>
                      </a:r>
                      <a:r>
                        <a:rPr lang="en-US" sz="1100" kern="1200" dirty="0">
                          <a:solidFill>
                            <a:srgbClr val="00346B"/>
                          </a:solidFill>
                          <a:effectLst/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и контейнеров 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26 </a:t>
                      </a:r>
                      <a:r>
                        <a:rPr lang="en-US" sz="1100" kern="1200" dirty="0" err="1">
                          <a:effectLst/>
                          <a:latin typeface="+mn-lt"/>
                        </a:rPr>
                        <a:t>Boxan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12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0,1 - 0,7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Машинная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70"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Посуда, поддоны, приспособления и т.п.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20 </a:t>
                      </a:r>
                      <a:r>
                        <a:rPr lang="en-US" sz="1100" kern="1200" dirty="0" err="1">
                          <a:effectLst/>
                          <a:latin typeface="+mn-lt"/>
                        </a:rPr>
                        <a:t>Alusept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12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0,3 - 0,6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Машинная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86">
                <a:tc rowSpan="3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Потолки, стены, наружные поверхности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 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10 Hype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2 - 4 %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14 </a:t>
                      </a:r>
                      <a:r>
                        <a:rPr lang="en-US" sz="1100" kern="1200" dirty="0" err="1">
                          <a:effectLst/>
                          <a:latin typeface="+mn-lt"/>
                        </a:rPr>
                        <a:t>Farmosept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2 - 4 %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44 </a:t>
                      </a:r>
                      <a:r>
                        <a:rPr lang="en-US" sz="1100" kern="1200" dirty="0" err="1">
                          <a:effectLst/>
                          <a:latin typeface="+mn-lt"/>
                        </a:rPr>
                        <a:t>Sensol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2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3 - 4 %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Пена, мойка низким давлением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marL="0" marR="0" lvl="0" indent="0" algn="l" defTabSz="1028497" rtl="0" eaLnBrk="1" fontAlgn="b" latinLnBrk="0" hangingPunct="1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Дезинфекция рабочей зоны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262 Ipasept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4,5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1 - 4 %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Влажная уборка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marL="0" marR="0" lvl="0" indent="0" algn="l" defTabSz="1028497" rtl="0" eaLnBrk="1" fontAlgn="b" latinLnBrk="0" hangingPunct="1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Съемные части машин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20 Alusept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12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0,2-1,0 %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Машинная мойка, замачивание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86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Мойка и дезинфекция трубопровода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40 Loro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1,5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0,5 - 1,0 %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effectLst/>
                          <a:latin typeface="+mn-lt"/>
                        </a:rPr>
                        <a:t>Рециркуляционная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86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Раздельная дезинфекция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  <a:latin typeface="+mn-lt"/>
                        </a:rPr>
                        <a:t>Kloriitti</a:t>
                      </a:r>
                      <a:r>
                        <a:rPr lang="en-US" sz="1100" kern="1200" dirty="0">
                          <a:effectLst/>
                          <a:latin typeface="+mn-lt"/>
                        </a:rPr>
                        <a:t>-Forte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10,5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0,5-1,0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Применение низкого давления, распыления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268 Airol S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0,3-1 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effectLst/>
                          <a:latin typeface="+mn-lt"/>
                        </a:rPr>
                        <a:t>Рециркуляционная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Удаление нагара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37 Toro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1-10%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Применение низкого давления, замачивания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086">
                <a:tc rowSpan="2">
                  <a:txBody>
                    <a:bodyPr/>
                    <a:lstStyle/>
                    <a:p>
                      <a:pPr marL="0" marR="0" lvl="0" indent="0" algn="l" defTabSz="1028497" rtl="0" eaLnBrk="1" fontAlgn="b" latinLnBrk="0" hangingPunct="1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Мойка и дезинфекция</a:t>
                      </a:r>
                      <a:r>
                        <a:rPr lang="en-US" sz="1100" kern="12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труб подачи дрожжей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47 </a:t>
                      </a:r>
                      <a:r>
                        <a:rPr lang="en-US" sz="1100" kern="1200" dirty="0" err="1">
                          <a:effectLst/>
                          <a:latin typeface="+mn-lt"/>
                        </a:rPr>
                        <a:t>Tarmo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0,5 - 0,8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effectLst/>
                          <a:latin typeface="+mn-lt"/>
                        </a:rPr>
                        <a:t>Рециркуляционная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268 Airol S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0,2 - 0,5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effectLst/>
                          <a:latin typeface="+mn-lt"/>
                        </a:rPr>
                        <a:t>Рециркуляционная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 мойка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Колодцы дренажные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  <a:latin typeface="+mn-lt"/>
                        </a:rPr>
                        <a:t>Kloriitti</a:t>
                      </a:r>
                      <a:r>
                        <a:rPr lang="en-US" sz="1100" kern="1200" dirty="0">
                          <a:effectLst/>
                          <a:latin typeface="+mn-lt"/>
                        </a:rPr>
                        <a:t>-Forte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10,5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100 мл/ 1 дренаж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6086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Личная гигиена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CareSoap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6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Мойка рук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Base Cream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6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без разбавления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Уход и защита кожи рук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6086">
                <a:tc rowSpan="2">
                  <a:txBody>
                    <a:bodyPr/>
                    <a:lstStyle/>
                    <a:p>
                      <a:pPr marL="0" marR="0" lvl="0" indent="0" algn="l" defTabSz="1028497" rtl="0" eaLnBrk="1" fontAlgn="b" latinLnBrk="0" hangingPunct="1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Оборудование для ручной</a:t>
                      </a:r>
                      <a:r>
                        <a:rPr lang="en-US" sz="1100" kern="12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kern="1200" dirty="0">
                          <a:effectLst/>
                          <a:latin typeface="+mn-lt"/>
                        </a:rPr>
                        <a:t>мойки (тряпки, щетки)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  <a:latin typeface="+mn-lt"/>
                        </a:rPr>
                        <a:t>F 10 Hype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2-3 %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Замачивание, споласкивание, сушка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F 14 Farmosept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13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2-3 %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Замачивание, споласкивание, сушка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6086">
                <a:tc rowSpan="3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Стирка рабочей одежды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Serto Active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10,5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50 мл/3-4 кг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Стиральная машина 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  <a:latin typeface="+mn-lt"/>
                        </a:rPr>
                        <a:t>Serto Color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+mn-lt"/>
                        </a:rPr>
                        <a:t>10,5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+mn-lt"/>
                        </a:rPr>
                        <a:t>50 мл/3-4 кг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6086"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  <a:latin typeface="Corbel" panose="020B0503020204020204" pitchFamily="34" charset="0"/>
                        </a:rPr>
                        <a:t>Serto</a:t>
                      </a:r>
                      <a:r>
                        <a:rPr lang="en-US" sz="1100" kern="1200" dirty="0">
                          <a:effectLst/>
                          <a:latin typeface="Corbel" panose="020B0503020204020204" pitchFamily="34" charset="0"/>
                        </a:rPr>
                        <a:t> Soft 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Corbel" panose="020B0503020204020204" pitchFamily="34" charset="0"/>
                        </a:rPr>
                        <a:t>6</a:t>
                      </a:r>
                      <a:endParaRPr lang="ru-RU" sz="110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Corbel" panose="020B0503020204020204" pitchFamily="34" charset="0"/>
                        </a:rPr>
                        <a:t>30 мл/3,5 кг</a:t>
                      </a:r>
                      <a:endParaRPr lang="ru-RU" sz="11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5890" marR="5890" marT="40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b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346B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627" marR="6627" marT="45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41EE93-1802-45F0-ABF5-4C8EB307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РЕШЕНИЯ ДЛЯ КОНДИТЕРСКИХ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80795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4F68EF-A031-45A8-3B8F-C5F70020E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812719">
              <a:lnSpc>
                <a:spcPct val="90000"/>
              </a:lnSpc>
            </a:pPr>
            <a:r>
              <a:rPr lang="en-US" sz="1400" b="1" dirty="0"/>
              <a:t>Уменьшение </a:t>
            </a:r>
            <a:r>
              <a:rPr lang="en-US" sz="1400" b="1" dirty="0" err="1"/>
              <a:t>кислотных</a:t>
            </a:r>
            <a:r>
              <a:rPr lang="en-US" sz="1400" b="1" dirty="0"/>
              <a:t> </a:t>
            </a:r>
            <a:r>
              <a:rPr lang="en-US" sz="1400" b="1" dirty="0" err="1"/>
              <a:t>моек</a:t>
            </a:r>
            <a:endParaRPr lang="en-US" sz="1400" b="1" dirty="0"/>
          </a:p>
          <a:p>
            <a:pPr indent="-203180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Экономия</a:t>
            </a:r>
            <a:r>
              <a:rPr lang="en-US" sz="1400" dirty="0"/>
              <a:t> </a:t>
            </a:r>
            <a:r>
              <a:rPr lang="en-US" sz="1400" dirty="0" err="1"/>
              <a:t>энергии</a:t>
            </a:r>
            <a:endParaRPr lang="en-US" sz="1400" dirty="0"/>
          </a:p>
          <a:p>
            <a:pPr indent="-203180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Экономия</a:t>
            </a:r>
            <a:r>
              <a:rPr lang="en-US" sz="1400" dirty="0"/>
              <a:t> </a:t>
            </a:r>
            <a:r>
              <a:rPr lang="en-US" sz="1400" dirty="0" err="1"/>
              <a:t>времени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13A33B-90BA-28F1-28BC-AE417C93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543"/>
            <a:ext cx="5994400" cy="597411"/>
          </a:xfrm>
        </p:spPr>
        <p:txBody>
          <a:bodyPr/>
          <a:lstStyle/>
          <a:p>
            <a:r>
              <a:rPr lang="ru-RU" dirty="0"/>
              <a:t>ПРЕИМУЩЕСТВА КОМПЛЕКСНОГО МОЮЩЕГО СРЕДСТВА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A0869CE-57AB-7FF0-8135-FBAF65FD48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ln w="38100">
            <a:solidFill>
              <a:schemeClr val="accent6"/>
            </a:solidFill>
          </a:ln>
        </p:spPr>
        <p:txBody>
          <a:bodyPr tIns="900000">
            <a:normAutofit fontScale="47500" lnSpcReduction="20000"/>
          </a:bodyPr>
          <a:lstStyle/>
          <a:p>
            <a:pPr lvl="4" algn="ctr"/>
            <a:r>
              <a:rPr lang="ru-RU" sz="6600" dirty="0"/>
              <a:t>40-6</a:t>
            </a:r>
            <a:r>
              <a:rPr lang="en-GB" sz="6600" dirty="0"/>
              <a:t>0%</a:t>
            </a:r>
          </a:p>
          <a:p>
            <a:pPr defTabSz="812719"/>
            <a:r>
              <a:rPr lang="en-US" sz="2900" dirty="0"/>
              <a:t>Более </a:t>
            </a:r>
            <a:r>
              <a:rPr lang="en-US" sz="2900" dirty="0" err="1"/>
              <a:t>универсальная</a:t>
            </a:r>
            <a:r>
              <a:rPr lang="en-US" sz="2900" dirty="0"/>
              <a:t>/</a:t>
            </a:r>
            <a:r>
              <a:rPr lang="ru-RU" sz="2900" dirty="0"/>
              <a:t> </a:t>
            </a:r>
            <a:r>
              <a:rPr lang="en-US" sz="2900" dirty="0" err="1"/>
              <a:t>разнообразная</a:t>
            </a:r>
            <a:r>
              <a:rPr lang="en-US" sz="2900" dirty="0"/>
              <a:t> </a:t>
            </a:r>
            <a:r>
              <a:rPr lang="en-US" sz="2900" dirty="0" err="1"/>
              <a:t>очищающая</a:t>
            </a:r>
            <a:r>
              <a:rPr lang="en-US" sz="2900" dirty="0"/>
              <a:t> </a:t>
            </a:r>
            <a:r>
              <a:rPr lang="en-US" sz="2900" dirty="0" err="1"/>
              <a:t>способность</a:t>
            </a:r>
            <a:endParaRPr lang="en-US" sz="2900" dirty="0"/>
          </a:p>
          <a:p>
            <a:pPr indent="-203180" defTabSz="812719">
              <a:buFont typeface="Arial" panose="020B0604020202020204" pitchFamily="34" charset="0"/>
              <a:buChar char="•"/>
            </a:pPr>
            <a:r>
              <a:rPr lang="en-US" sz="2900" dirty="0" err="1"/>
              <a:t>Легче</a:t>
            </a:r>
            <a:r>
              <a:rPr lang="en-US" sz="2900" dirty="0"/>
              <a:t> </a:t>
            </a:r>
            <a:r>
              <a:rPr lang="en-US" sz="2900" dirty="0" err="1"/>
              <a:t>стабилизировать</a:t>
            </a:r>
            <a:r>
              <a:rPr lang="en-US" sz="2900" dirty="0"/>
              <a:t>/</a:t>
            </a:r>
            <a:r>
              <a:rPr lang="ru-RU" sz="2900" dirty="0"/>
              <a:t> </a:t>
            </a:r>
            <a:r>
              <a:rPr lang="en-US" sz="2900" dirty="0" err="1"/>
              <a:t>стандартизировать</a:t>
            </a:r>
            <a:r>
              <a:rPr lang="en-US" sz="2900" dirty="0"/>
              <a:t> </a:t>
            </a:r>
            <a:r>
              <a:rPr lang="en-US" sz="2900" dirty="0" err="1"/>
              <a:t>мойки</a:t>
            </a:r>
            <a:endParaRPr lang="en-US" sz="2900" dirty="0"/>
          </a:p>
          <a:p>
            <a:pPr indent="-203180" defTabSz="812719">
              <a:buFont typeface="Arial" panose="020B0604020202020204" pitchFamily="34" charset="0"/>
              <a:buChar char="•"/>
            </a:pPr>
            <a:r>
              <a:rPr lang="en-US" sz="2900" dirty="0"/>
              <a:t>Сокращение </a:t>
            </a:r>
            <a:r>
              <a:rPr lang="ru-RU" sz="2900" dirty="0"/>
              <a:t>закупки</a:t>
            </a:r>
            <a:r>
              <a:rPr lang="en-US" sz="2900" dirty="0"/>
              <a:t> </a:t>
            </a:r>
            <a:r>
              <a:rPr lang="en-US" sz="2900" dirty="0" err="1"/>
              <a:t>химии</a:t>
            </a:r>
            <a:r>
              <a:rPr lang="en-US" sz="2900" dirty="0"/>
              <a:t> на 40 –60%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CEE1AA-63B6-E6F8-1C0E-F98A93008D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defTabSz="812719">
              <a:lnSpc>
                <a:spcPct val="90000"/>
              </a:lnSpc>
            </a:pPr>
            <a:r>
              <a:rPr lang="en-US" sz="1400" dirty="0"/>
              <a:t>Более </a:t>
            </a:r>
            <a:r>
              <a:rPr lang="en-US" sz="1400" dirty="0" err="1"/>
              <a:t>длительное</a:t>
            </a:r>
            <a:r>
              <a:rPr lang="en-US" sz="1400" dirty="0"/>
              <a:t> </a:t>
            </a:r>
            <a:r>
              <a:rPr lang="en-US" sz="1400" dirty="0" err="1"/>
              <a:t>использование</a:t>
            </a:r>
            <a:r>
              <a:rPr lang="en-US" sz="1400" dirty="0"/>
              <a:t> </a:t>
            </a:r>
            <a:r>
              <a:rPr lang="en-US" sz="1400" dirty="0" err="1"/>
              <a:t>моющего</a:t>
            </a:r>
            <a:r>
              <a:rPr lang="en-US" sz="1400" dirty="0"/>
              <a:t> </a:t>
            </a:r>
            <a:r>
              <a:rPr lang="en-US" sz="1400" dirty="0" err="1"/>
              <a:t>раствора</a:t>
            </a:r>
            <a:endParaRPr lang="en-US" sz="1400" dirty="0"/>
          </a:p>
          <a:p>
            <a:pPr indent="-203180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Экономия</a:t>
            </a:r>
            <a:r>
              <a:rPr lang="en-US" sz="1400" dirty="0"/>
              <a:t> </a:t>
            </a:r>
            <a:r>
              <a:rPr lang="en-US" sz="1400" dirty="0" err="1"/>
              <a:t>химии</a:t>
            </a:r>
            <a:r>
              <a:rPr lang="en-US" sz="1400" dirty="0"/>
              <a:t> </a:t>
            </a:r>
          </a:p>
          <a:p>
            <a:pPr defTabSz="812719">
              <a:lnSpc>
                <a:spcPct val="90000"/>
              </a:lnSpc>
            </a:pPr>
            <a:r>
              <a:rPr lang="en-US" sz="1400" dirty="0" err="1"/>
              <a:t>Управление</a:t>
            </a:r>
            <a:r>
              <a:rPr lang="en-US" sz="1400" dirty="0"/>
              <a:t> </a:t>
            </a:r>
            <a:r>
              <a:rPr lang="en-US" sz="1400" dirty="0" err="1"/>
              <a:t>уровнем</a:t>
            </a:r>
            <a:r>
              <a:rPr lang="en-US" sz="1400" dirty="0"/>
              <a:t> </a:t>
            </a:r>
            <a:r>
              <a:rPr lang="en-US" sz="1400" dirty="0" err="1"/>
              <a:t>рН</a:t>
            </a:r>
            <a:r>
              <a:rPr lang="en-US" sz="1400" dirty="0"/>
              <a:t> </a:t>
            </a:r>
            <a:r>
              <a:rPr lang="en-US" sz="1400" dirty="0" err="1"/>
              <a:t>сточных</a:t>
            </a:r>
            <a:r>
              <a:rPr lang="en-US" sz="1400" dirty="0"/>
              <a:t> </a:t>
            </a:r>
            <a:r>
              <a:rPr lang="en-US" sz="1400" dirty="0" err="1"/>
              <a:t>вод</a:t>
            </a:r>
            <a:endParaRPr lang="ru-RU" sz="1400" dirty="0"/>
          </a:p>
          <a:p>
            <a:pPr marL="253975" indent="-253975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Меньшая нагрузка на стоки</a:t>
            </a:r>
            <a:endParaRPr lang="en-US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A3790-BF2C-1336-5400-9DFCD92D647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defTabSz="812719">
              <a:lnSpc>
                <a:spcPct val="90000"/>
              </a:lnSpc>
            </a:pPr>
            <a:r>
              <a:rPr lang="en-US" sz="1400" dirty="0"/>
              <a:t>Сокращение </a:t>
            </a:r>
            <a:r>
              <a:rPr lang="en-US" sz="1400" dirty="0" err="1"/>
              <a:t>времени</a:t>
            </a:r>
            <a:r>
              <a:rPr lang="en-US" sz="1400" dirty="0"/>
              <a:t> </a:t>
            </a:r>
            <a:r>
              <a:rPr lang="en-US" sz="1400" dirty="0" err="1"/>
              <a:t>ополаскивания</a:t>
            </a:r>
            <a:r>
              <a:rPr lang="en-US" sz="1400" dirty="0"/>
              <a:t>/</a:t>
            </a:r>
            <a:r>
              <a:rPr lang="en-US" sz="1400" dirty="0" err="1"/>
              <a:t>промывки</a:t>
            </a:r>
            <a:endParaRPr lang="en-US" sz="1400" dirty="0"/>
          </a:p>
          <a:p>
            <a:pPr indent="-203180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Экономия</a:t>
            </a:r>
            <a:r>
              <a:rPr lang="en-US" sz="1400" dirty="0"/>
              <a:t> </a:t>
            </a:r>
            <a:r>
              <a:rPr lang="en-US" sz="1400" dirty="0" err="1"/>
              <a:t>расхода</a:t>
            </a:r>
            <a:r>
              <a:rPr lang="en-US" sz="1400" dirty="0"/>
              <a:t> </a:t>
            </a:r>
            <a:r>
              <a:rPr lang="en-US" sz="1400" dirty="0" err="1"/>
              <a:t>воды</a:t>
            </a:r>
            <a:endParaRPr lang="en-US" sz="1400" dirty="0"/>
          </a:p>
          <a:p>
            <a:pPr indent="-203180" defTabSz="81271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Экономия</a:t>
            </a:r>
            <a:r>
              <a:rPr lang="en-US" sz="1400" dirty="0"/>
              <a:t> </a:t>
            </a:r>
            <a:r>
              <a:rPr lang="en-US" sz="1400" dirty="0" err="1"/>
              <a:t>времени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B7E6F-F54C-E77F-0FF9-03FDA6D348D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C90C73-8ECB-3AD3-0258-9713F2DCA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46040" y="1836398"/>
            <a:ext cx="399504" cy="39950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ABF86AD-51DC-B075-CD51-DFEDAA981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21878" y="1836398"/>
            <a:ext cx="399504" cy="3995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B04997-737D-9615-C051-CDB7B4ED9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3943" y="1836398"/>
            <a:ext cx="399504" cy="3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BC6AF8-08DC-4825-4A15-36D581F1E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220231"/>
            <a:ext cx="4581524" cy="331209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Мы разрабатываем, производим и продаем профессиональные решения для чистоты и гигиены: 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Предприятий пищевой промышленности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Предприятий сферы </a:t>
            </a:r>
            <a:r>
              <a:rPr lang="en-US" dirty="0"/>
              <a:t>HORECA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Промышленных прачечных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Общественных и промышленных зданий и сооружений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Предприятий общественного транспорта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Предприятий здравоохранения </a:t>
            </a:r>
          </a:p>
          <a:p>
            <a:pPr marL="285750" indent="-285750">
              <a:buClr>
                <a:srgbClr val="2E4EBB"/>
              </a:buClr>
              <a:buFont typeface="Courier New" panose="02070309020205020404" pitchFamily="49" charset="0"/>
              <a:buChar char="o"/>
            </a:pPr>
            <a:r>
              <a:rPr lang="ru-RU" dirty="0"/>
              <a:t>Объектов ЖКХ</a:t>
            </a:r>
          </a:p>
          <a:p>
            <a:r>
              <a:rPr lang="ru-RU" dirty="0"/>
              <a:t>А также выпускаем линейку потребительских товаров для гигиены, стирки и чистоты в доме.</a:t>
            </a:r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5657FE-8996-3CD9-BEBE-39A0CE5B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59364"/>
            <a:ext cx="5524500" cy="597411"/>
          </a:xfrm>
        </p:spPr>
        <p:txBody>
          <a:bodyPr/>
          <a:lstStyle/>
          <a:p>
            <a:r>
              <a:rPr lang="ru-RU" dirty="0"/>
              <a:t>ЭКОЛОГИЧЕСКИЙ ЛИДЕР </a:t>
            </a:r>
            <a:br>
              <a:rPr lang="ru-RU" dirty="0"/>
            </a:br>
            <a:r>
              <a:rPr lang="ru-RU" dirty="0"/>
              <a:t>В ПРОФЕССИОНАЛЬНОЙ ГИГИЕНЕ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84EC2-DBAA-8C5E-AA6A-78782457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5C670-56F9-3722-C719-6873138B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23441DB-8137-051E-24CD-DBB96E1FF5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857999"/>
          </a:xfrm>
        </p:spPr>
      </p:pic>
    </p:spTree>
    <p:extLst>
      <p:ext uri="{BB962C8B-B14F-4D97-AF65-F5344CB8AC3E}">
        <p14:creationId xmlns:p14="http://schemas.microsoft.com/office/powerpoint/2010/main" val="3169454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844F-DB74-CDC2-BFAB-6DB6551C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76D61F-B506-CE5B-73F7-BD57BA49D5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1400" dirty="0"/>
              <a:t>Широкий ассортимент моющих и дезинфицирующих средств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E06147-56A4-FDEF-BCA8-D7ACC63845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28FF25-AE9A-3123-D8D6-508DF2304F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sz="1400" dirty="0"/>
              <a:t>Подбор и поставка оборудования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361856-42E8-DCDC-BF69-91689353B2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EEF8C2-162A-1345-90A4-9714133560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Преемственность европейского качества и рецептуры с учётом особенностей Российского рынка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F29540-A372-7C58-A307-680E5C578C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A24D30-7FB2-4FF8-ED3B-C8C15F3867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1400" dirty="0"/>
              <a:t>Обучение для дистрибьюторов и клиентов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E89C55-D028-4BAE-477D-CA0CEE413B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778E36-F7D0-5785-9C62-2DE53B7237D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sz="1400" dirty="0"/>
              <a:t>Составление гигиенических планов</a:t>
            </a:r>
            <a:endParaRPr lang="en-US" sz="1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D45EE7-505C-0D41-2981-0C31AEEF19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E5654C7-B9A1-7E11-1EE6-30E17C566A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sz="1400" dirty="0"/>
              <a:t>Проведение аудитов</a:t>
            </a:r>
            <a:endParaRPr lang="en-US" sz="1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445D77-DDD7-461D-B97B-744D0A9648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710208-D25A-1CEC-C885-1D67EA1719E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sz="1400" dirty="0"/>
              <a:t>Сервисная поддержка, помощь в оптимизации программ мойки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982092-7DCE-C938-F005-3D41F43C7E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6308CA-AB20-9E23-6AF1-627B915B96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ru-RU" sz="1400" dirty="0"/>
              <a:t>Развитие продуктовой линейки, собственный отдел </a:t>
            </a:r>
            <a:r>
              <a:rPr lang="en-US" sz="1400" dirty="0"/>
              <a:t>R&amp;D</a:t>
            </a:r>
            <a:endParaRPr lang="ru-RU" sz="1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F7AD3C-A804-80B4-8C41-9332C35732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en-GB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6BF133F9-87CD-E3EE-F454-D8CD639B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41325"/>
            <a:ext cx="9291638" cy="596900"/>
          </a:xfrm>
        </p:spPr>
        <p:txBody>
          <a:bodyPr>
            <a:normAutofit/>
          </a:bodyPr>
          <a:lstStyle/>
          <a:p>
            <a:r>
              <a:rPr lang="ru-RU" sz="1400" b="1" dirty="0"/>
              <a:t>КОМПЛЕКСНЫЕ РЕШЕНИЯ ДЛЯ ПИЩЕВОЙ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631049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CF539-036E-329C-D02A-4A3D1AA2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83A2614-49DC-ADAB-E528-89467804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823" y="312821"/>
            <a:ext cx="9790546" cy="1758281"/>
          </a:xfrm>
        </p:spPr>
        <p:txBody>
          <a:bodyPr anchor="b" anchorCtr="0"/>
          <a:lstStyle/>
          <a:p>
            <a:pPr algn="l"/>
            <a:r>
              <a:rPr lang="ru-RU" dirty="0">
                <a:latin typeface="Salpama Medium" pitchFamily="50" charset="-52"/>
              </a:rPr>
              <a:t>Благодарю за внимание!</a:t>
            </a:r>
            <a:br>
              <a:rPr lang="fi-FI" sz="4400" dirty="0">
                <a:latin typeface="+mj-lt"/>
              </a:rPr>
            </a:br>
            <a:endParaRPr lang="en-GB" sz="4400" dirty="0">
              <a:latin typeface="+mj-lt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6D65D1A-A424-B950-3807-7E367355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3725" y="6259034"/>
            <a:ext cx="8350250" cy="441423"/>
          </a:xfrm>
        </p:spPr>
        <p:txBody>
          <a:bodyPr>
            <a:normAutofit fontScale="85000" lnSpcReduction="10000"/>
          </a:bodyPr>
          <a:lstStyle/>
          <a:p>
            <a:pPr algn="ctr">
              <a:tabLst>
                <a:tab pos="3060065" algn="ctr"/>
                <a:tab pos="6120130" algn="r"/>
              </a:tabLst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ООО “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Клинин</a:t>
            </a: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| </a:t>
            </a:r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191119, г. Санкт-Петербург, ул. Марата, д. 69-71, лит. А, БЦ «Ренессанс Плаза»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tabLst>
                <a:tab pos="3060065" algn="ctr"/>
                <a:tab pos="6120130" algn="r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(800) 500-94-49 | hello@klinin.com | klinin.com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A9424-FC80-E60C-06EC-8D570CF19249}"/>
              </a:ext>
            </a:extLst>
          </p:cNvPr>
          <p:cNvSpPr txBox="1"/>
          <p:nvPr/>
        </p:nvSpPr>
        <p:spPr>
          <a:xfrm>
            <a:off x="1322388" y="1679484"/>
            <a:ext cx="57931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alpama Medium" pitchFamily="50" charset="-52"/>
              </a:rPr>
              <a:t>Клин </a:t>
            </a:r>
            <a:r>
              <a:rPr lang="ru-RU" sz="2000" dirty="0" err="1">
                <a:solidFill>
                  <a:schemeClr val="bg1"/>
                </a:solidFill>
                <a:latin typeface="Salpama Medium" pitchFamily="50" charset="-52"/>
              </a:rPr>
              <a:t>Клининов</a:t>
            </a:r>
            <a:endParaRPr lang="en-US" sz="2000" dirty="0">
              <a:solidFill>
                <a:schemeClr val="bg1"/>
              </a:solidFill>
              <a:latin typeface="Salpama Medium" pitchFamily="50" charset="-52"/>
            </a:endParaRPr>
          </a:p>
          <a:p>
            <a:r>
              <a:rPr lang="en-US" sz="2000" dirty="0">
                <a:solidFill>
                  <a:schemeClr val="bg1"/>
                </a:solidFill>
                <a:latin typeface="Salpama Medium" pitchFamily="50" charset="-52"/>
              </a:rPr>
              <a:t>hello@klinin.com</a:t>
            </a:r>
            <a:br>
              <a:rPr lang="ru-RU" sz="2400" dirty="0">
                <a:solidFill>
                  <a:schemeClr val="bg1"/>
                </a:solidFill>
                <a:latin typeface="+mj-lt"/>
              </a:rPr>
            </a:b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404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1D9CC-EF2F-21BA-55F3-1F333C7D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4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1FC03-7C99-4EF5-50C5-030FB1EAF304}"/>
              </a:ext>
            </a:extLst>
          </p:cNvPr>
          <p:cNvSpPr/>
          <p:nvPr/>
        </p:nvSpPr>
        <p:spPr>
          <a:xfrm>
            <a:off x="1303234" y="-1363762"/>
            <a:ext cx="9585532" cy="9585524"/>
          </a:xfrm>
          <a:prstGeom prst="ellipse">
            <a:avLst/>
          </a:prstGeom>
          <a:noFill/>
          <a:ln w="127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E5B058-639C-163B-FD55-0207E29C708B}"/>
              </a:ext>
            </a:extLst>
          </p:cNvPr>
          <p:cNvSpPr/>
          <p:nvPr/>
        </p:nvSpPr>
        <p:spPr>
          <a:xfrm>
            <a:off x="3721693" y="1054695"/>
            <a:ext cx="4748614" cy="4748610"/>
          </a:xfrm>
          <a:prstGeom prst="ellipse">
            <a:avLst/>
          </a:prstGeom>
          <a:noFill/>
          <a:ln w="127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1AB0-11EE-AED4-C43B-E1295C9890B9}"/>
              </a:ext>
            </a:extLst>
          </p:cNvPr>
          <p:cNvSpPr/>
          <p:nvPr/>
        </p:nvSpPr>
        <p:spPr>
          <a:xfrm>
            <a:off x="5818048" y="773481"/>
            <a:ext cx="555904" cy="55590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800" b="1" dirty="0">
                <a:solidFill>
                  <a:schemeClr val="accent6"/>
                </a:solidFill>
              </a:rPr>
              <a:t>2</a:t>
            </a:r>
            <a:endParaRPr lang="x-none" sz="1800" b="1" dirty="0">
              <a:solidFill>
                <a:schemeClr val="accent6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4695C1-A0F2-D598-24D2-04645883E87B}"/>
              </a:ext>
            </a:extLst>
          </p:cNvPr>
          <p:cNvSpPr/>
          <p:nvPr/>
        </p:nvSpPr>
        <p:spPr>
          <a:xfrm>
            <a:off x="5818048" y="5524500"/>
            <a:ext cx="555904" cy="555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800" b="1" dirty="0">
                <a:solidFill>
                  <a:srgbClr val="212121"/>
                </a:solidFill>
              </a:rPr>
              <a:t>4</a:t>
            </a:r>
            <a:endParaRPr lang="x-none" sz="1800" b="1" dirty="0">
              <a:solidFill>
                <a:srgbClr val="21212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0EE36C-5FB7-6E87-5CF0-6AA9E24FB23C}"/>
              </a:ext>
            </a:extLst>
          </p:cNvPr>
          <p:cNvSpPr/>
          <p:nvPr/>
        </p:nvSpPr>
        <p:spPr>
          <a:xfrm>
            <a:off x="3459565" y="3151048"/>
            <a:ext cx="555904" cy="555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800" b="1" dirty="0">
                <a:solidFill>
                  <a:srgbClr val="212121"/>
                </a:solidFill>
              </a:rPr>
              <a:t>1</a:t>
            </a:r>
            <a:endParaRPr lang="x-none" sz="1800" b="1" dirty="0">
              <a:solidFill>
                <a:srgbClr val="21212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21C98A-BC0B-81BF-583A-FFDA31637A92}"/>
              </a:ext>
            </a:extLst>
          </p:cNvPr>
          <p:cNvSpPr/>
          <p:nvPr/>
        </p:nvSpPr>
        <p:spPr>
          <a:xfrm>
            <a:off x="8185020" y="3151048"/>
            <a:ext cx="555904" cy="555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800" b="1" dirty="0">
                <a:solidFill>
                  <a:srgbClr val="212121"/>
                </a:solidFill>
              </a:rPr>
              <a:t>3</a:t>
            </a:r>
            <a:endParaRPr lang="x-none" sz="1800" b="1" dirty="0">
              <a:solidFill>
                <a:srgbClr val="21212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AA0B9EC-45B0-8477-8802-6D1FC7BA540B}"/>
              </a:ext>
            </a:extLst>
          </p:cNvPr>
          <p:cNvSpPr txBox="1">
            <a:spLocks/>
          </p:cNvSpPr>
          <p:nvPr/>
        </p:nvSpPr>
        <p:spPr>
          <a:xfrm>
            <a:off x="6385874" y="679435"/>
            <a:ext cx="3520125" cy="750519"/>
          </a:xfrm>
          <a:prstGeom prst="rect">
            <a:avLst/>
          </a:prstGeom>
        </p:spPr>
        <p:txBody>
          <a:bodyPr vert="horz" lIns="144000" tIns="0" rIns="0" bIns="0" rtlCol="0">
            <a:noAutofit/>
          </a:bodyPr>
          <a:lstStyle>
            <a:lvl1pPr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latin typeface="+mj-lt"/>
              </a:defRPr>
            </a:lvl2pPr>
            <a:lvl3pPr marL="180000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180000" indent="-1800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/>
            </a:lvl4pPr>
            <a:lvl5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>
                <a:latin typeface="Salpama Medium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sz="1600" b="1" dirty="0">
                <a:solidFill>
                  <a:schemeClr val="accent6"/>
                </a:solidFill>
                <a:latin typeface="+mn-lt"/>
              </a:rPr>
              <a:t>Пробы и образцы по чистоте поверхности</a:t>
            </a:r>
          </a:p>
          <a:p>
            <a:pPr lvl="1"/>
            <a:r>
              <a:rPr lang="ru-RU" sz="1200" i="0" dirty="0">
                <a:solidFill>
                  <a:srgbClr val="333333"/>
                </a:solidFill>
                <a:effectLst/>
                <a:latin typeface="+mn-lt"/>
              </a:rPr>
              <a:t>Важный этап проверки эффективности процесса мойки и дезинфекции - отбор проб с поверхностей оборудования.</a:t>
            </a:r>
            <a:endParaRPr lang="en-US" sz="12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C3F0A7-5ADB-2920-2F24-3BB2923BCB2C}"/>
              </a:ext>
            </a:extLst>
          </p:cNvPr>
          <p:cNvSpPr txBox="1">
            <a:spLocks/>
          </p:cNvSpPr>
          <p:nvPr/>
        </p:nvSpPr>
        <p:spPr>
          <a:xfrm>
            <a:off x="8740923" y="3092010"/>
            <a:ext cx="3076929" cy="750519"/>
          </a:xfrm>
          <a:prstGeom prst="rect">
            <a:avLst/>
          </a:prstGeom>
        </p:spPr>
        <p:txBody>
          <a:bodyPr vert="horz" lIns="144000" tIns="0" rIns="0" bIns="0" rtlCol="0">
            <a:noAutofit/>
          </a:bodyPr>
          <a:lstStyle>
            <a:lvl1pPr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latin typeface="+mj-lt"/>
              </a:defRPr>
            </a:lvl2pPr>
            <a:lvl3pPr marL="180000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180000" indent="-1800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/>
            </a:lvl4pPr>
            <a:lvl5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>
                <a:latin typeface="Salpama Medium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b="1" dirty="0"/>
              <a:t>Сервисное обслуживание для клиентов</a:t>
            </a:r>
          </a:p>
          <a:p>
            <a:r>
              <a:rPr lang="ru-RU" sz="1200" dirty="0"/>
              <a:t>Наши специалисты регулярно проводят сервисные визиты для контроля работы оборудования и расхода моющих средств</a:t>
            </a:r>
            <a:endParaRPr lang="en-US" sz="12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92639A2-FF86-01A8-AD46-36515B526C4A}"/>
              </a:ext>
            </a:extLst>
          </p:cNvPr>
          <p:cNvSpPr txBox="1">
            <a:spLocks/>
          </p:cNvSpPr>
          <p:nvPr/>
        </p:nvSpPr>
        <p:spPr>
          <a:xfrm>
            <a:off x="1469571" y="3096618"/>
            <a:ext cx="2448627" cy="1072609"/>
          </a:xfrm>
          <a:prstGeom prst="rect">
            <a:avLst/>
          </a:prstGeom>
        </p:spPr>
        <p:txBody>
          <a:bodyPr vert="horz" lIns="0" tIns="0" rIns="144000" bIns="0" rtlCol="0">
            <a:noAutofit/>
          </a:bodyPr>
          <a:lstStyle>
            <a:lvl1pPr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latin typeface="+mj-lt"/>
              </a:defRPr>
            </a:lvl2pPr>
            <a:lvl3pPr marL="180000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180000" indent="-1800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/>
            </a:lvl4pPr>
            <a:lvl5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>
                <a:latin typeface="Salpama Medium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b="1" dirty="0"/>
              <a:t>План по гигиене</a:t>
            </a:r>
          </a:p>
          <a:p>
            <a:r>
              <a:rPr lang="ru-RU" sz="1200" dirty="0"/>
              <a:t>Для каждого типового производственного процесса предприятия составляется подробный план по гигиене с продуктами, дозировками и особенностями применения.</a:t>
            </a:r>
            <a:endParaRPr lang="en-US" sz="1200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04CBB5F-CF17-676F-97A8-7CFC56F58B1D}"/>
              </a:ext>
            </a:extLst>
          </p:cNvPr>
          <p:cNvSpPr txBox="1">
            <a:spLocks/>
          </p:cNvSpPr>
          <p:nvPr/>
        </p:nvSpPr>
        <p:spPr>
          <a:xfrm>
            <a:off x="6385873" y="5431736"/>
            <a:ext cx="4502893" cy="772441"/>
          </a:xfrm>
          <a:prstGeom prst="rect">
            <a:avLst/>
          </a:prstGeom>
        </p:spPr>
        <p:txBody>
          <a:bodyPr vert="horz" lIns="144000" tIns="0" rIns="0" bIns="0" rtlCol="0">
            <a:noAutofit/>
          </a:bodyPr>
          <a:lstStyle>
            <a:lvl1pPr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  <a:lvl2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latin typeface="+mj-lt"/>
              </a:defRPr>
            </a:lvl2pPr>
            <a:lvl3pPr marL="180000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180000" indent="-1800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/>
            </a:lvl4pPr>
            <a:lvl5pPr marL="0" indent="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>
                <a:latin typeface="Salpama Medium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b="1" dirty="0"/>
              <a:t>Обучение</a:t>
            </a:r>
          </a:p>
          <a:p>
            <a:r>
              <a:rPr lang="ru-RU" sz="1200" dirty="0"/>
              <a:t>Мы проводим обучение для персонала наших заказчиков по особенностям и дозировками использования профессиональных чистящих средств</a:t>
            </a:r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744D2-7788-B7DC-4813-7007C40FE31F}"/>
              </a:ext>
            </a:extLst>
          </p:cNvPr>
          <p:cNvSpPr/>
          <p:nvPr/>
        </p:nvSpPr>
        <p:spPr>
          <a:xfrm>
            <a:off x="4936067" y="2269067"/>
            <a:ext cx="2319866" cy="231986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1016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0"/>
          <a:lstStyle/>
          <a:p>
            <a:pPr algn="ctr"/>
            <a:endParaRPr lang="x-none" sz="1800" b="1" dirty="0">
              <a:solidFill>
                <a:srgbClr val="212121"/>
              </a:solidFill>
            </a:endParaRPr>
          </a:p>
        </p:txBody>
      </p:sp>
      <p:grpSp>
        <p:nvGrpSpPr>
          <p:cNvPr id="22" name="Logo">
            <a:extLst>
              <a:ext uri="{FF2B5EF4-FFF2-40B4-BE49-F238E27FC236}">
                <a16:creationId xmlns:a16="http://schemas.microsoft.com/office/drawing/2014/main" id="{41604B2A-3D43-7E2B-17C4-E6CA050E6402}"/>
              </a:ext>
            </a:extLst>
          </p:cNvPr>
          <p:cNvGrpSpPr/>
          <p:nvPr/>
        </p:nvGrpSpPr>
        <p:grpSpPr>
          <a:xfrm>
            <a:off x="5458836" y="2790360"/>
            <a:ext cx="1274328" cy="1277280"/>
            <a:chOff x="11186670" y="5915278"/>
            <a:chExt cx="497007" cy="498159"/>
          </a:xfrm>
          <a:solidFill>
            <a:schemeClr val="tx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462562-3909-B52F-A5EC-9E3248C6E485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FB1FB11-C1B5-C2A3-A9C2-7AC3AC547A82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98AD42B-64C3-790D-11E2-01F01978219D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2D5ACD6-1581-2C5E-77A3-929B833BB5BF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64B2AA0-C275-F023-DA47-EA4F25DAF9EE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8397A1-E894-27F1-8C29-037890EE0475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D2667B-1B46-C86B-AC35-9C39ABD76A12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A60FC7-C240-970B-56A9-7EE2E560FEA8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FF9CD7-20B2-344B-9691-9811B4CE69EC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652626B-79FB-8574-94E1-BBEE5E5A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42110"/>
            <a:ext cx="3770086" cy="597411"/>
          </a:xfrm>
        </p:spPr>
        <p:txBody>
          <a:bodyPr/>
          <a:lstStyle/>
          <a:p>
            <a:r>
              <a:rPr lang="ru-RU" dirty="0"/>
              <a:t>ЭКСПЕРТНЫЙ ПОДХОД </a:t>
            </a:r>
            <a:br>
              <a:rPr lang="ru-RU" dirty="0"/>
            </a:br>
            <a:r>
              <a:rPr lang="ru-RU" dirty="0"/>
              <a:t>К ПРОФЕССИОНАЛЬНОЙ ГИГИЕНЕ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88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E24DC8-B8F8-2FEC-3F73-474D31376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36064" y="1643742"/>
            <a:ext cx="3055936" cy="4954815"/>
          </a:xfrm>
        </p:spPr>
        <p:txBody>
          <a:bodyPr>
            <a:normAutofit/>
          </a:bodyPr>
          <a:lstStyle/>
          <a:p>
            <a:pPr lvl="4"/>
            <a:r>
              <a:rPr lang="ru-RU" sz="2800" dirty="0"/>
              <a:t>Производство </a:t>
            </a:r>
          </a:p>
          <a:p>
            <a:pPr lvl="4"/>
            <a:r>
              <a:rPr lang="ru-RU" sz="2800" dirty="0"/>
              <a:t>в Санкт-Петербурге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032A81-A174-1D12-DB0A-B339321C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/>
              <a:t>ЗАВОД В ЛЕВАШОВО</a:t>
            </a:r>
            <a:endParaRPr lang="en-GB" dirty="0"/>
          </a:p>
        </p:txBody>
      </p:sp>
      <p:pic>
        <p:nvPicPr>
          <p:cNvPr id="29" name="Объект 17" descr="Изображение выглядит как дерев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245F409-2166-2CC3-237E-980E75185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570" y="1508166"/>
            <a:ext cx="2558143" cy="270460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8" name="Рисунок 37" descr="Изображение выглядит как облако, небо, строитель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6620FE1-D620-493C-3540-04BCABE855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38" y="1501775"/>
            <a:ext cx="2700337" cy="2700338"/>
          </a:xfrm>
        </p:spPr>
      </p:pic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FA34A771-9B2E-559C-9C7C-EABC66BFC6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486" y="4368800"/>
            <a:ext cx="7162800" cy="2143125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Финские стандарты управления и рецептуры продуктов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Сертификат ISO 9001:2015 (</a:t>
            </a:r>
            <a:r>
              <a:rPr lang="en-US" sz="1200" dirty="0"/>
              <a:t>TUV AUSTRIA</a:t>
            </a:r>
            <a:r>
              <a:rPr lang="ru-RU" sz="1200" dirty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СГР, ДС на продукцию, сертификат «Халяль»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Сертифицированное производство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Постоянная модернизация производства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Собственная лаборатория, локальный отдел R&amp;D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Хранение арбитражных образцов партий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Склад в Москве</a:t>
            </a:r>
          </a:p>
          <a:p>
            <a:endParaRPr lang="en-GB" sz="1200" dirty="0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D82C71E9-1FB4-956F-FE32-8D2710C814DF}"/>
              </a:ext>
            </a:extLst>
          </p:cNvPr>
          <p:cNvSpPr txBox="1">
            <a:spLocks/>
          </p:cNvSpPr>
          <p:nvPr/>
        </p:nvSpPr>
        <p:spPr>
          <a:xfrm>
            <a:off x="6096000" y="1510585"/>
            <a:ext cx="2608613" cy="272890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2192000 w 12192000"/>
              <a:gd name="connsiteY3" fmla="*/ 6857999 h 6858000"/>
              <a:gd name="connsiteX4" fmla="*/ 12192000 w 12192000"/>
              <a:gd name="connsiteY4" fmla="*/ 6858000 h 6858000"/>
              <a:gd name="connsiteX5" fmla="*/ 2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alpama 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2719">
              <a:lnSpc>
                <a:spcPct val="90000"/>
              </a:lnSpc>
            </a:pPr>
            <a:r>
              <a:rPr lang="ru-RU" sz="1400"/>
              <a:t>Сертификат ISO 9001:2015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3F675A-E573-5321-1296-C8C9466C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140" y="1674421"/>
            <a:ext cx="2522319" cy="14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3A5BF-A458-199A-39C7-4B448F8BFE21}"/>
              </a:ext>
            </a:extLst>
          </p:cNvPr>
          <p:cNvSpPr txBox="1"/>
          <p:nvPr/>
        </p:nvSpPr>
        <p:spPr>
          <a:xfrm>
            <a:off x="6421583" y="3289466"/>
            <a:ext cx="250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Сертификат ISO 9001:2015 </a:t>
            </a:r>
          </a:p>
        </p:txBody>
      </p:sp>
    </p:spTree>
    <p:extLst>
      <p:ext uri="{BB962C8B-B14F-4D97-AF65-F5344CB8AC3E}">
        <p14:creationId xmlns:p14="http://schemas.microsoft.com/office/powerpoint/2010/main" val="107996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BE48F3-A7E5-5461-6AEC-3CCA2E01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>
                <a:solidFill>
                  <a:srgbClr val="2E4EBB"/>
                </a:solidFill>
                <a:ea typeface="Montserrat Semi Bold" charset="0"/>
                <a:cs typeface="Arial" panose="020B0604020202020204" pitchFamily="34" charset="0"/>
                <a:sym typeface="Bebas Neue" charset="0"/>
              </a:rPr>
              <a:t>УСТОЙЧИВОЕ РАЗВИТИЕ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FB8C9-7D2D-4585-DCAE-3F416AD0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72F30-00AD-D651-22D3-2AB1055E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6</a:t>
            </a:fld>
            <a:endParaRPr lang="en-GB"/>
          </a:p>
        </p:txBody>
      </p:sp>
      <p:grpSp>
        <p:nvGrpSpPr>
          <p:cNvPr id="42" name="Logo">
            <a:extLst>
              <a:ext uri="{FF2B5EF4-FFF2-40B4-BE49-F238E27FC236}">
                <a16:creationId xmlns:a16="http://schemas.microsoft.com/office/drawing/2014/main" id="{C3A72BE3-5AAF-0E3C-482F-371B5587FA82}"/>
              </a:ext>
            </a:extLst>
          </p:cNvPr>
          <p:cNvGrpSpPr/>
          <p:nvPr/>
        </p:nvGrpSpPr>
        <p:grpSpPr>
          <a:xfrm>
            <a:off x="11243276" y="5972014"/>
            <a:ext cx="440402" cy="441423"/>
            <a:chOff x="11186670" y="5915278"/>
            <a:chExt cx="497007" cy="498159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8646DA6-1166-E48B-A0EF-B1A155437DC5}"/>
                </a:ext>
              </a:extLst>
            </p:cNvPr>
            <p:cNvSpPr/>
            <p:nvPr/>
          </p:nvSpPr>
          <p:spPr>
            <a:xfrm>
              <a:off x="11390699" y="6140817"/>
              <a:ext cx="23250" cy="82545"/>
            </a:xfrm>
            <a:custGeom>
              <a:avLst/>
              <a:gdLst>
                <a:gd name="connsiteX0" fmla="*/ 0 w 23250"/>
                <a:gd name="connsiteY0" fmla="*/ 0 h 82545"/>
                <a:gd name="connsiteX1" fmla="*/ 23250 w 23250"/>
                <a:gd name="connsiteY1" fmla="*/ 0 h 82545"/>
                <a:gd name="connsiteX2" fmla="*/ 23250 w 23250"/>
                <a:gd name="connsiteY2" fmla="*/ 82546 h 82545"/>
                <a:gd name="connsiteX3" fmla="*/ 0 w 23250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50" h="82545">
                  <a:moveTo>
                    <a:pt x="0" y="0"/>
                  </a:moveTo>
                  <a:lnTo>
                    <a:pt x="23250" y="0"/>
                  </a:lnTo>
                  <a:lnTo>
                    <a:pt x="2325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664F20-F99C-7912-4D11-CB1C241B7484}"/>
                </a:ext>
              </a:extLst>
            </p:cNvPr>
            <p:cNvSpPr/>
            <p:nvPr/>
          </p:nvSpPr>
          <p:spPr>
            <a:xfrm>
              <a:off x="11343038" y="6094316"/>
              <a:ext cx="40688" cy="129046"/>
            </a:xfrm>
            <a:custGeom>
              <a:avLst/>
              <a:gdLst>
                <a:gd name="connsiteX0" fmla="*/ 22670 w 40688"/>
                <a:gd name="connsiteY0" fmla="*/ 86608 h 129046"/>
                <a:gd name="connsiteX1" fmla="*/ 22670 w 40688"/>
                <a:gd name="connsiteY1" fmla="*/ 0 h 129046"/>
                <a:gd name="connsiteX2" fmla="*/ 0 w 40688"/>
                <a:gd name="connsiteY2" fmla="*/ 0 h 129046"/>
                <a:gd name="connsiteX3" fmla="*/ 0 w 40688"/>
                <a:gd name="connsiteY3" fmla="*/ 86028 h 129046"/>
                <a:gd name="connsiteX4" fmla="*/ 40688 w 40688"/>
                <a:gd name="connsiteY4" fmla="*/ 129047 h 129046"/>
                <a:gd name="connsiteX5" fmla="*/ 40688 w 40688"/>
                <a:gd name="connsiteY5" fmla="*/ 106377 h 129046"/>
                <a:gd name="connsiteX6" fmla="*/ 22670 w 40688"/>
                <a:gd name="connsiteY6" fmla="*/ 86608 h 1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8" h="129046">
                  <a:moveTo>
                    <a:pt x="22670" y="86608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86028"/>
                  </a:lnTo>
                  <a:cubicBezTo>
                    <a:pt x="0" y="111609"/>
                    <a:pt x="15116" y="128466"/>
                    <a:pt x="40688" y="129047"/>
                  </a:cubicBezTo>
                  <a:lnTo>
                    <a:pt x="40688" y="106377"/>
                  </a:lnTo>
                  <a:cubicBezTo>
                    <a:pt x="29063" y="104636"/>
                    <a:pt x="22670" y="97073"/>
                    <a:pt x="22670" y="86608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EE027C-16F4-9E2A-34D6-D2D0CAAC82CF}"/>
                </a:ext>
              </a:extLst>
            </p:cNvPr>
            <p:cNvSpPr/>
            <p:nvPr/>
          </p:nvSpPr>
          <p:spPr>
            <a:xfrm>
              <a:off x="11386628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393" y="0"/>
                    <a:pt x="0" y="6393"/>
                    <a:pt x="0" y="15116"/>
                  </a:cubicBezTo>
                  <a:cubicBezTo>
                    <a:pt x="0" y="23840"/>
                    <a:pt x="639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CA30A2E-1B86-B53B-EFC7-E7997230177B}"/>
                </a:ext>
              </a:extLst>
            </p:cNvPr>
            <p:cNvSpPr/>
            <p:nvPr/>
          </p:nvSpPr>
          <p:spPr>
            <a:xfrm>
              <a:off x="11236661" y="6093155"/>
              <a:ext cx="98822" cy="131368"/>
            </a:xfrm>
            <a:custGeom>
              <a:avLst/>
              <a:gdLst>
                <a:gd name="connsiteX0" fmla="*/ 23250 w 98822"/>
                <a:gd name="connsiteY0" fmla="*/ 1161 h 131368"/>
                <a:gd name="connsiteX1" fmla="*/ 0 w 98822"/>
                <a:gd name="connsiteY1" fmla="*/ 1161 h 131368"/>
                <a:gd name="connsiteX2" fmla="*/ 0 w 98822"/>
                <a:gd name="connsiteY2" fmla="*/ 130207 h 131368"/>
                <a:gd name="connsiteX3" fmla="*/ 23250 w 98822"/>
                <a:gd name="connsiteY3" fmla="*/ 130207 h 131368"/>
                <a:gd name="connsiteX4" fmla="*/ 23250 w 98822"/>
                <a:gd name="connsiteY4" fmla="*/ 77314 h 131368"/>
                <a:gd name="connsiteX5" fmla="*/ 98823 w 98822"/>
                <a:gd name="connsiteY5" fmla="*/ 131368 h 131368"/>
                <a:gd name="connsiteX6" fmla="*/ 98823 w 98822"/>
                <a:gd name="connsiteY6" fmla="*/ 102886 h 131368"/>
                <a:gd name="connsiteX7" fmla="*/ 41849 w 98822"/>
                <a:gd name="connsiteY7" fmla="*/ 63358 h 131368"/>
                <a:gd name="connsiteX8" fmla="*/ 98823 w 98822"/>
                <a:gd name="connsiteY8" fmla="*/ 26741 h 131368"/>
                <a:gd name="connsiteX9" fmla="*/ 98823 w 98822"/>
                <a:gd name="connsiteY9" fmla="*/ 0 h 131368"/>
                <a:gd name="connsiteX10" fmla="*/ 23250 w 98822"/>
                <a:gd name="connsiteY10" fmla="*/ 48822 h 131368"/>
                <a:gd name="connsiteX11" fmla="*/ 23250 w 98822"/>
                <a:gd name="connsiteY11" fmla="*/ 1161 h 13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822" h="131368">
                  <a:moveTo>
                    <a:pt x="23250" y="1161"/>
                  </a:moveTo>
                  <a:lnTo>
                    <a:pt x="0" y="1161"/>
                  </a:lnTo>
                  <a:lnTo>
                    <a:pt x="0" y="130207"/>
                  </a:lnTo>
                  <a:lnTo>
                    <a:pt x="23250" y="130207"/>
                  </a:lnTo>
                  <a:lnTo>
                    <a:pt x="23250" y="77314"/>
                  </a:lnTo>
                  <a:lnTo>
                    <a:pt x="98823" y="131368"/>
                  </a:lnTo>
                  <a:lnTo>
                    <a:pt x="98823" y="102886"/>
                  </a:lnTo>
                  <a:lnTo>
                    <a:pt x="41849" y="63358"/>
                  </a:lnTo>
                  <a:lnTo>
                    <a:pt x="98823" y="26741"/>
                  </a:lnTo>
                  <a:lnTo>
                    <a:pt x="98823" y="0"/>
                  </a:lnTo>
                  <a:lnTo>
                    <a:pt x="23250" y="48822"/>
                  </a:lnTo>
                  <a:lnTo>
                    <a:pt x="23250" y="1161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B921EA3-FAD3-31BF-A131-A971248CBEFE}"/>
                </a:ext>
              </a:extLst>
            </p:cNvPr>
            <p:cNvSpPr/>
            <p:nvPr/>
          </p:nvSpPr>
          <p:spPr>
            <a:xfrm>
              <a:off x="11548229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603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6036" y="22670"/>
                  </a:lnTo>
                  <a:cubicBezTo>
                    <a:pt x="49983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1B9AF84-DDBD-7525-6EDD-92DF678BB975}"/>
                </a:ext>
              </a:extLst>
            </p:cNvPr>
            <p:cNvSpPr/>
            <p:nvPr/>
          </p:nvSpPr>
          <p:spPr>
            <a:xfrm>
              <a:off x="11424414" y="6140817"/>
              <a:ext cx="80795" cy="82545"/>
            </a:xfrm>
            <a:custGeom>
              <a:avLst/>
              <a:gdLst>
                <a:gd name="connsiteX0" fmla="*/ 37786 w 80795"/>
                <a:gd name="connsiteY0" fmla="*/ 0 h 82545"/>
                <a:gd name="connsiteX1" fmla="*/ 0 w 80795"/>
                <a:gd name="connsiteY1" fmla="*/ 0 h 82545"/>
                <a:gd name="connsiteX2" fmla="*/ 0 w 80795"/>
                <a:gd name="connsiteY2" fmla="*/ 82546 h 82545"/>
                <a:gd name="connsiteX3" fmla="*/ 22670 w 80795"/>
                <a:gd name="connsiteY3" fmla="*/ 82546 h 82545"/>
                <a:gd name="connsiteX4" fmla="*/ 22670 w 80795"/>
                <a:gd name="connsiteY4" fmla="*/ 22670 h 82545"/>
                <a:gd name="connsiteX5" fmla="*/ 35456 w 80795"/>
                <a:gd name="connsiteY5" fmla="*/ 22670 h 82545"/>
                <a:gd name="connsiteX6" fmla="*/ 58126 w 80795"/>
                <a:gd name="connsiteY6" fmla="*/ 42438 h 82545"/>
                <a:gd name="connsiteX7" fmla="*/ 58126 w 80795"/>
                <a:gd name="connsiteY7" fmla="*/ 82546 h 82545"/>
                <a:gd name="connsiteX8" fmla="*/ 80796 w 80795"/>
                <a:gd name="connsiteY8" fmla="*/ 82546 h 82545"/>
                <a:gd name="connsiteX9" fmla="*/ 80796 w 80795"/>
                <a:gd name="connsiteY9" fmla="*/ 43599 h 82545"/>
                <a:gd name="connsiteX10" fmla="*/ 37777 w 80795"/>
                <a:gd name="connsiteY10" fmla="*/ 0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795" h="82545">
                  <a:moveTo>
                    <a:pt x="37786" y="0"/>
                  </a:moveTo>
                  <a:lnTo>
                    <a:pt x="0" y="0"/>
                  </a:lnTo>
                  <a:lnTo>
                    <a:pt x="0" y="82546"/>
                  </a:lnTo>
                  <a:lnTo>
                    <a:pt x="22670" y="82546"/>
                  </a:lnTo>
                  <a:lnTo>
                    <a:pt x="22670" y="22670"/>
                  </a:lnTo>
                  <a:lnTo>
                    <a:pt x="35456" y="22670"/>
                  </a:lnTo>
                  <a:cubicBezTo>
                    <a:pt x="49992" y="22670"/>
                    <a:pt x="58126" y="30804"/>
                    <a:pt x="58126" y="42438"/>
                  </a:cubicBezTo>
                  <a:lnTo>
                    <a:pt x="58126" y="82546"/>
                  </a:lnTo>
                  <a:lnTo>
                    <a:pt x="80796" y="82546"/>
                  </a:lnTo>
                  <a:lnTo>
                    <a:pt x="80796" y="43599"/>
                  </a:lnTo>
                  <a:cubicBezTo>
                    <a:pt x="80796" y="16277"/>
                    <a:pt x="64519" y="0"/>
                    <a:pt x="37777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5356923-BA8D-8CF6-02ED-10813534BDAD}"/>
                </a:ext>
              </a:extLst>
            </p:cNvPr>
            <p:cNvSpPr/>
            <p:nvPr/>
          </p:nvSpPr>
          <p:spPr>
            <a:xfrm>
              <a:off x="11510442" y="6094316"/>
              <a:ext cx="30812" cy="30812"/>
            </a:xfrm>
            <a:custGeom>
              <a:avLst/>
              <a:gdLst>
                <a:gd name="connsiteX0" fmla="*/ 15116 w 30812"/>
                <a:gd name="connsiteY0" fmla="*/ 0 h 30812"/>
                <a:gd name="connsiteX1" fmla="*/ 0 w 30812"/>
                <a:gd name="connsiteY1" fmla="*/ 15116 h 30812"/>
                <a:gd name="connsiteX2" fmla="*/ 15116 w 30812"/>
                <a:gd name="connsiteY2" fmla="*/ 30813 h 30812"/>
                <a:gd name="connsiteX3" fmla="*/ 30813 w 30812"/>
                <a:gd name="connsiteY3" fmla="*/ 15116 h 30812"/>
                <a:gd name="connsiteX4" fmla="*/ 15116 w 30812"/>
                <a:gd name="connsiteY4" fmla="*/ 0 h 3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12" h="30812">
                  <a:moveTo>
                    <a:pt x="15116" y="0"/>
                  </a:moveTo>
                  <a:cubicBezTo>
                    <a:pt x="6982" y="0"/>
                    <a:pt x="0" y="6393"/>
                    <a:pt x="0" y="15116"/>
                  </a:cubicBezTo>
                  <a:cubicBezTo>
                    <a:pt x="0" y="23840"/>
                    <a:pt x="6973" y="30813"/>
                    <a:pt x="15116" y="30813"/>
                  </a:cubicBezTo>
                  <a:cubicBezTo>
                    <a:pt x="23840" y="30813"/>
                    <a:pt x="30813" y="23840"/>
                    <a:pt x="30813" y="15116"/>
                  </a:cubicBezTo>
                  <a:cubicBezTo>
                    <a:pt x="30813" y="6393"/>
                    <a:pt x="23840" y="0"/>
                    <a:pt x="15116" y="0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886EC02-3C0D-66EB-5B5D-9DDBE6A88FAE}"/>
                </a:ext>
              </a:extLst>
            </p:cNvPr>
            <p:cNvSpPr/>
            <p:nvPr/>
          </p:nvSpPr>
          <p:spPr>
            <a:xfrm>
              <a:off x="11515103" y="6140817"/>
              <a:ext cx="22669" cy="82545"/>
            </a:xfrm>
            <a:custGeom>
              <a:avLst/>
              <a:gdLst>
                <a:gd name="connsiteX0" fmla="*/ 0 w 22669"/>
                <a:gd name="connsiteY0" fmla="*/ 0 h 82545"/>
                <a:gd name="connsiteX1" fmla="*/ 22670 w 22669"/>
                <a:gd name="connsiteY1" fmla="*/ 0 h 82545"/>
                <a:gd name="connsiteX2" fmla="*/ 22670 w 22669"/>
                <a:gd name="connsiteY2" fmla="*/ 82546 h 82545"/>
                <a:gd name="connsiteX3" fmla="*/ 0 w 22669"/>
                <a:gd name="connsiteY3" fmla="*/ 82546 h 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69" h="82545">
                  <a:moveTo>
                    <a:pt x="0" y="0"/>
                  </a:moveTo>
                  <a:lnTo>
                    <a:pt x="22670" y="0"/>
                  </a:lnTo>
                  <a:lnTo>
                    <a:pt x="22670" y="82546"/>
                  </a:lnTo>
                  <a:lnTo>
                    <a:pt x="0" y="82546"/>
                  </a:ln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F82A015-DBCB-0B9A-FADB-40CA3411DE08}"/>
                </a:ext>
              </a:extLst>
            </p:cNvPr>
            <p:cNvSpPr/>
            <p:nvPr/>
          </p:nvSpPr>
          <p:spPr>
            <a:xfrm>
              <a:off x="11186670" y="5915278"/>
              <a:ext cx="497007" cy="498159"/>
            </a:xfrm>
            <a:custGeom>
              <a:avLst/>
              <a:gdLst>
                <a:gd name="connsiteX0" fmla="*/ 477498 w 497007"/>
                <a:gd name="connsiteY0" fmla="*/ 152056 h 498159"/>
                <a:gd name="connsiteX1" fmla="*/ 424265 w 497007"/>
                <a:gd name="connsiteY1" fmla="*/ 72965 h 498159"/>
                <a:gd name="connsiteX2" fmla="*/ 345202 w 497007"/>
                <a:gd name="connsiteY2" fmla="*/ 19590 h 498159"/>
                <a:gd name="connsiteX3" fmla="*/ 248209 w 497007"/>
                <a:gd name="connsiteY3" fmla="*/ 0 h 498159"/>
                <a:gd name="connsiteX4" fmla="*/ 151547 w 497007"/>
                <a:gd name="connsiteY4" fmla="*/ 19590 h 498159"/>
                <a:gd name="connsiteX5" fmla="*/ 72653 w 497007"/>
                <a:gd name="connsiteY5" fmla="*/ 72965 h 498159"/>
                <a:gd name="connsiteX6" fmla="*/ 19482 w 497007"/>
                <a:gd name="connsiteY6" fmla="*/ 152056 h 498159"/>
                <a:gd name="connsiteX7" fmla="*/ 0 w 497007"/>
                <a:gd name="connsiteY7" fmla="*/ 248790 h 498159"/>
                <a:gd name="connsiteX8" fmla="*/ 19491 w 497007"/>
                <a:gd name="connsiteY8" fmla="*/ 345863 h 498159"/>
                <a:gd name="connsiteX9" fmla="*/ 72662 w 497007"/>
                <a:gd name="connsiteY9" fmla="*/ 425123 h 498159"/>
                <a:gd name="connsiteX10" fmla="*/ 151556 w 497007"/>
                <a:gd name="connsiteY10" fmla="*/ 478561 h 498159"/>
                <a:gd name="connsiteX11" fmla="*/ 248218 w 497007"/>
                <a:gd name="connsiteY11" fmla="*/ 498160 h 498159"/>
                <a:gd name="connsiteX12" fmla="*/ 345211 w 497007"/>
                <a:gd name="connsiteY12" fmla="*/ 478561 h 498159"/>
                <a:gd name="connsiteX13" fmla="*/ 424274 w 497007"/>
                <a:gd name="connsiteY13" fmla="*/ 425123 h 498159"/>
                <a:gd name="connsiteX14" fmla="*/ 477507 w 497007"/>
                <a:gd name="connsiteY14" fmla="*/ 345854 h 498159"/>
                <a:gd name="connsiteX15" fmla="*/ 497008 w 497007"/>
                <a:gd name="connsiteY15" fmla="*/ 248781 h 498159"/>
                <a:gd name="connsiteX16" fmla="*/ 477507 w 497007"/>
                <a:gd name="connsiteY16" fmla="*/ 152038 h 498159"/>
                <a:gd name="connsiteX17" fmla="*/ 467855 w 497007"/>
                <a:gd name="connsiteY17" fmla="*/ 341809 h 498159"/>
                <a:gd name="connsiteX18" fmla="*/ 416855 w 497007"/>
                <a:gd name="connsiteY18" fmla="*/ 417748 h 498159"/>
                <a:gd name="connsiteX19" fmla="*/ 341112 w 497007"/>
                <a:gd name="connsiteY19" fmla="*/ 468936 h 498159"/>
                <a:gd name="connsiteX20" fmla="*/ 248200 w 497007"/>
                <a:gd name="connsiteY20" fmla="*/ 487704 h 498159"/>
                <a:gd name="connsiteX21" fmla="*/ 155627 w 497007"/>
                <a:gd name="connsiteY21" fmla="*/ 468936 h 498159"/>
                <a:gd name="connsiteX22" fmla="*/ 80064 w 497007"/>
                <a:gd name="connsiteY22" fmla="*/ 417748 h 498159"/>
                <a:gd name="connsiteX23" fmla="*/ 29125 w 497007"/>
                <a:gd name="connsiteY23" fmla="*/ 341809 h 498159"/>
                <a:gd name="connsiteX24" fmla="*/ 10456 w 497007"/>
                <a:gd name="connsiteY24" fmla="*/ 248798 h 498159"/>
                <a:gd name="connsiteX25" fmla="*/ 29125 w 497007"/>
                <a:gd name="connsiteY25" fmla="*/ 156127 h 498159"/>
                <a:gd name="connsiteX26" fmla="*/ 80064 w 497007"/>
                <a:gd name="connsiteY26" fmla="*/ 80358 h 498159"/>
                <a:gd name="connsiteX27" fmla="*/ 155636 w 497007"/>
                <a:gd name="connsiteY27" fmla="*/ 29224 h 498159"/>
                <a:gd name="connsiteX28" fmla="*/ 248209 w 497007"/>
                <a:gd name="connsiteY28" fmla="*/ 10464 h 498159"/>
                <a:gd name="connsiteX29" fmla="*/ 341121 w 497007"/>
                <a:gd name="connsiteY29" fmla="*/ 29224 h 498159"/>
                <a:gd name="connsiteX30" fmla="*/ 416864 w 497007"/>
                <a:gd name="connsiteY30" fmla="*/ 80358 h 498159"/>
                <a:gd name="connsiteX31" fmla="*/ 467864 w 497007"/>
                <a:gd name="connsiteY31" fmla="*/ 156127 h 498159"/>
                <a:gd name="connsiteX32" fmla="*/ 486543 w 497007"/>
                <a:gd name="connsiteY32" fmla="*/ 248798 h 498159"/>
                <a:gd name="connsiteX33" fmla="*/ 467864 w 497007"/>
                <a:gd name="connsiteY33" fmla="*/ 341809 h 49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007" h="498159">
                  <a:moveTo>
                    <a:pt x="477498" y="152056"/>
                  </a:moveTo>
                  <a:cubicBezTo>
                    <a:pt x="464989" y="122422"/>
                    <a:pt x="447078" y="95814"/>
                    <a:pt x="424265" y="72965"/>
                  </a:cubicBezTo>
                  <a:cubicBezTo>
                    <a:pt x="401435" y="50090"/>
                    <a:pt x="374827" y="32134"/>
                    <a:pt x="345202" y="19590"/>
                  </a:cubicBezTo>
                  <a:cubicBezTo>
                    <a:pt x="314505" y="6589"/>
                    <a:pt x="281870" y="0"/>
                    <a:pt x="248209" y="0"/>
                  </a:cubicBezTo>
                  <a:cubicBezTo>
                    <a:pt x="214548" y="0"/>
                    <a:pt x="182163" y="6589"/>
                    <a:pt x="151547" y="19590"/>
                  </a:cubicBezTo>
                  <a:cubicBezTo>
                    <a:pt x="121993" y="32134"/>
                    <a:pt x="95448" y="50099"/>
                    <a:pt x="72653" y="72965"/>
                  </a:cubicBezTo>
                  <a:cubicBezTo>
                    <a:pt x="49867" y="95823"/>
                    <a:pt x="31983" y="122430"/>
                    <a:pt x="19482" y="152056"/>
                  </a:cubicBezTo>
                  <a:cubicBezTo>
                    <a:pt x="6563" y="182717"/>
                    <a:pt x="0" y="215262"/>
                    <a:pt x="0" y="248790"/>
                  </a:cubicBezTo>
                  <a:cubicBezTo>
                    <a:pt x="0" y="282317"/>
                    <a:pt x="6554" y="315112"/>
                    <a:pt x="19491" y="345863"/>
                  </a:cubicBezTo>
                  <a:cubicBezTo>
                    <a:pt x="31983" y="375559"/>
                    <a:pt x="49876" y="402229"/>
                    <a:pt x="72662" y="425123"/>
                  </a:cubicBezTo>
                  <a:cubicBezTo>
                    <a:pt x="95448" y="448025"/>
                    <a:pt x="121993" y="466007"/>
                    <a:pt x="151556" y="478561"/>
                  </a:cubicBezTo>
                  <a:cubicBezTo>
                    <a:pt x="182163" y="491570"/>
                    <a:pt x="214691" y="498160"/>
                    <a:pt x="248218" y="498160"/>
                  </a:cubicBezTo>
                  <a:cubicBezTo>
                    <a:pt x="281745" y="498160"/>
                    <a:pt x="314514" y="491570"/>
                    <a:pt x="345211" y="478561"/>
                  </a:cubicBezTo>
                  <a:cubicBezTo>
                    <a:pt x="374845" y="466007"/>
                    <a:pt x="401453" y="448025"/>
                    <a:pt x="424274" y="425123"/>
                  </a:cubicBezTo>
                  <a:cubicBezTo>
                    <a:pt x="447087" y="402229"/>
                    <a:pt x="464998" y="375559"/>
                    <a:pt x="477507" y="345854"/>
                  </a:cubicBezTo>
                  <a:cubicBezTo>
                    <a:pt x="490445" y="315121"/>
                    <a:pt x="497008" y="282460"/>
                    <a:pt x="497008" y="248781"/>
                  </a:cubicBezTo>
                  <a:cubicBezTo>
                    <a:pt x="497008" y="215102"/>
                    <a:pt x="490445" y="182690"/>
                    <a:pt x="477507" y="152038"/>
                  </a:cubicBezTo>
                  <a:close/>
                  <a:moveTo>
                    <a:pt x="467855" y="341809"/>
                  </a:moveTo>
                  <a:cubicBezTo>
                    <a:pt x="455873" y="370265"/>
                    <a:pt x="438712" y="395819"/>
                    <a:pt x="416855" y="417748"/>
                  </a:cubicBezTo>
                  <a:cubicBezTo>
                    <a:pt x="394988" y="439685"/>
                    <a:pt x="369506" y="456909"/>
                    <a:pt x="341112" y="468936"/>
                  </a:cubicBezTo>
                  <a:cubicBezTo>
                    <a:pt x="311719" y="481391"/>
                    <a:pt x="280460" y="487704"/>
                    <a:pt x="248200" y="487704"/>
                  </a:cubicBezTo>
                  <a:cubicBezTo>
                    <a:pt x="215941" y="487704"/>
                    <a:pt x="184940" y="481391"/>
                    <a:pt x="155627" y="468936"/>
                  </a:cubicBezTo>
                  <a:cubicBezTo>
                    <a:pt x="127314" y="456909"/>
                    <a:pt x="101894" y="439685"/>
                    <a:pt x="80064" y="417748"/>
                  </a:cubicBezTo>
                  <a:cubicBezTo>
                    <a:pt x="58233" y="395810"/>
                    <a:pt x="41099" y="370256"/>
                    <a:pt x="29125" y="341809"/>
                  </a:cubicBezTo>
                  <a:cubicBezTo>
                    <a:pt x="16732" y="312353"/>
                    <a:pt x="10456" y="281067"/>
                    <a:pt x="10456" y="248798"/>
                  </a:cubicBezTo>
                  <a:cubicBezTo>
                    <a:pt x="10456" y="216530"/>
                    <a:pt x="16741" y="185494"/>
                    <a:pt x="29125" y="156127"/>
                  </a:cubicBezTo>
                  <a:cubicBezTo>
                    <a:pt x="41099" y="127752"/>
                    <a:pt x="58233" y="102261"/>
                    <a:pt x="80064" y="80358"/>
                  </a:cubicBezTo>
                  <a:cubicBezTo>
                    <a:pt x="101903" y="58447"/>
                    <a:pt x="127323" y="41242"/>
                    <a:pt x="155636" y="29224"/>
                  </a:cubicBezTo>
                  <a:cubicBezTo>
                    <a:pt x="184949" y="16777"/>
                    <a:pt x="216102" y="10464"/>
                    <a:pt x="248209" y="10464"/>
                  </a:cubicBezTo>
                  <a:cubicBezTo>
                    <a:pt x="280317" y="10464"/>
                    <a:pt x="311719" y="16777"/>
                    <a:pt x="341121" y="29224"/>
                  </a:cubicBezTo>
                  <a:cubicBezTo>
                    <a:pt x="369506" y="41242"/>
                    <a:pt x="394988" y="58438"/>
                    <a:pt x="416864" y="80358"/>
                  </a:cubicBezTo>
                  <a:cubicBezTo>
                    <a:pt x="438721" y="102252"/>
                    <a:pt x="455882" y="127743"/>
                    <a:pt x="467864" y="156127"/>
                  </a:cubicBezTo>
                  <a:cubicBezTo>
                    <a:pt x="480257" y="185485"/>
                    <a:pt x="486543" y="216664"/>
                    <a:pt x="486543" y="248798"/>
                  </a:cubicBezTo>
                  <a:cubicBezTo>
                    <a:pt x="486543" y="280933"/>
                    <a:pt x="480257" y="312362"/>
                    <a:pt x="467864" y="341809"/>
                  </a:cubicBezTo>
                  <a:close/>
                </a:path>
              </a:pathLst>
            </a:custGeom>
            <a:grpFill/>
            <a:ln w="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A0847164-5C30-9B3A-854F-57AD8A194E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12192000" cy="3428999"/>
          </a:xfrm>
        </p:spPr>
      </p:pic>
      <p:sp>
        <p:nvSpPr>
          <p:cNvPr id="2" name="TextBox 64">
            <a:extLst>
              <a:ext uri="{FF2B5EF4-FFF2-40B4-BE49-F238E27FC236}">
                <a16:creationId xmlns:a16="http://schemas.microsoft.com/office/drawing/2014/main" id="{6CA2DD85-9FD2-9482-2A17-7DB3C7F1F44A}"/>
              </a:ext>
            </a:extLst>
          </p:cNvPr>
          <p:cNvSpPr txBox="1"/>
          <p:nvPr/>
        </p:nvSpPr>
        <p:spPr>
          <a:xfrm>
            <a:off x="508000" y="1184511"/>
            <a:ext cx="2407920" cy="2129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Aft>
                <a:spcPts val="1800"/>
              </a:spcAft>
              <a:defRPr/>
            </a:pPr>
            <a:r>
              <a:rPr lang="ru-RU" sz="1400" b="1" dirty="0">
                <a:cs typeface="Montserrat Semi Bold" charset="0"/>
              </a:rPr>
              <a:t>БЛАГОПОЛУЧИЕ</a:t>
            </a:r>
            <a:br>
              <a:rPr lang="ru-RU" sz="1400" b="1" dirty="0">
                <a:cs typeface="Montserrat Semi Bold" charset="0"/>
              </a:rPr>
            </a:br>
            <a:r>
              <a:rPr lang="ru-RU" sz="1400" b="1" dirty="0">
                <a:cs typeface="Montserrat Semi Bold" charset="0"/>
              </a:rPr>
              <a:t>ПЕРСОНАЛА</a:t>
            </a:r>
            <a:br>
              <a:rPr lang="ru-RU" sz="1400" b="1" dirty="0">
                <a:cs typeface="Montserrat Semi Bold" charset="0"/>
              </a:rPr>
            </a:br>
            <a:r>
              <a:rPr lang="ru-RU" sz="1400" dirty="0">
                <a:cs typeface="Montserrat Semi Bold" charset="0"/>
              </a:rPr>
              <a:t>Физическая активность,                                                                                                                          профессиональное развитие,                                                                        благополучие на работе,</a:t>
            </a:r>
            <a:br>
              <a:rPr lang="ru-RU" sz="1400" dirty="0">
                <a:cs typeface="Montserrat Semi Bold" charset="0"/>
              </a:rPr>
            </a:br>
            <a:r>
              <a:rPr lang="ru-RU" sz="1400" dirty="0">
                <a:cs typeface="Montserrat Semi Bold" charset="0"/>
              </a:rPr>
              <a:t>некурящий концерн.</a:t>
            </a:r>
            <a:br>
              <a:rPr lang="ru-RU" sz="1400" b="1" dirty="0">
                <a:cs typeface="Montserrat Semi Bold" charset="0"/>
              </a:rPr>
            </a:br>
            <a:endParaRPr lang="ru-RU" sz="1400" b="1" dirty="0">
              <a:cs typeface="Montserrat Semi Bold" charset="0"/>
            </a:endParaRPr>
          </a:p>
        </p:txBody>
      </p:sp>
      <p:sp>
        <p:nvSpPr>
          <p:cNvPr id="3" name="TextBox 68">
            <a:extLst>
              <a:ext uri="{FF2B5EF4-FFF2-40B4-BE49-F238E27FC236}">
                <a16:creationId xmlns:a16="http://schemas.microsoft.com/office/drawing/2014/main" id="{2DA3FECA-388F-FBD8-6BDC-A29A96A96194}"/>
              </a:ext>
            </a:extLst>
          </p:cNvPr>
          <p:cNvSpPr txBox="1"/>
          <p:nvPr/>
        </p:nvSpPr>
        <p:spPr>
          <a:xfrm>
            <a:off x="3333750" y="1143871"/>
            <a:ext cx="2416810" cy="1860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sz="1400" b="1" dirty="0">
                <a:cs typeface="Montserrat Semi Bold" charset="0"/>
              </a:rPr>
              <a:t>ОТВЕТСТВЕННОСТЬ</a:t>
            </a:r>
          </a:p>
          <a:p>
            <a:pPr>
              <a:lnSpc>
                <a:spcPts val="2100"/>
              </a:lnSpc>
              <a:defRPr/>
            </a:pPr>
            <a:r>
              <a:rPr lang="ru-RU" sz="1400" dirty="0">
                <a:cs typeface="Montserrat Semi Bold" charset="0"/>
              </a:rPr>
              <a:t>Безопасность и экологичность продукции,</a:t>
            </a:r>
          </a:p>
          <a:p>
            <a:pPr>
              <a:lnSpc>
                <a:spcPts val="2100"/>
              </a:lnSpc>
              <a:defRPr/>
            </a:pPr>
            <a:r>
              <a:rPr lang="ru-RU" sz="1400" dirty="0">
                <a:cs typeface="Montserrat Semi Bold" charset="0"/>
              </a:rPr>
              <a:t>Социальная ответственность,</a:t>
            </a:r>
          </a:p>
          <a:p>
            <a:pPr>
              <a:lnSpc>
                <a:spcPts val="2100"/>
              </a:lnSpc>
              <a:defRPr/>
            </a:pPr>
            <a:r>
              <a:rPr lang="ru-RU" sz="1400" dirty="0">
                <a:cs typeface="Montserrat Semi Bold" charset="0"/>
              </a:rPr>
              <a:t>Финансовая ответственность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4E616CA8-90FD-7313-56B6-F0DC1908DF7D}"/>
              </a:ext>
            </a:extLst>
          </p:cNvPr>
          <p:cNvSpPr txBox="1"/>
          <p:nvPr/>
        </p:nvSpPr>
        <p:spPr>
          <a:xfrm>
            <a:off x="6159500" y="1093070"/>
            <a:ext cx="2313940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Aft>
                <a:spcPts val="1800"/>
              </a:spcAft>
              <a:defRPr/>
            </a:pPr>
            <a:r>
              <a:rPr lang="ru-RU" sz="1400" b="1" dirty="0">
                <a:cs typeface="Montserrat Semi Bold" charset="0"/>
              </a:rPr>
              <a:t>КЛИЕНТ — КОРОЛЬ</a:t>
            </a:r>
            <a:br>
              <a:rPr lang="ru-RU" sz="1400" b="1" dirty="0">
                <a:cs typeface="Montserrat Semi Bold" charset="0"/>
              </a:rPr>
            </a:br>
            <a:r>
              <a:rPr lang="ru-RU" sz="1400" dirty="0">
                <a:cs typeface="Montserrat Semi Bold" charset="0"/>
              </a:rPr>
              <a:t>Мы работаем рядом с клиентами и вместе с ними развиваемся и достигаем успехов</a:t>
            </a:r>
          </a:p>
        </p:txBody>
      </p:sp>
      <p:sp>
        <p:nvSpPr>
          <p:cNvPr id="8" name="TextBox 72">
            <a:extLst>
              <a:ext uri="{FF2B5EF4-FFF2-40B4-BE49-F238E27FC236}">
                <a16:creationId xmlns:a16="http://schemas.microsoft.com/office/drawing/2014/main" id="{F6EA41B1-8590-6F5F-F1E3-16ABCB726552}"/>
              </a:ext>
            </a:extLst>
          </p:cNvPr>
          <p:cNvSpPr txBox="1"/>
          <p:nvPr/>
        </p:nvSpPr>
        <p:spPr>
          <a:xfrm>
            <a:off x="8985250" y="1052810"/>
            <a:ext cx="2901733" cy="159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Aft>
                <a:spcPts val="1800"/>
              </a:spcAft>
              <a:defRPr/>
            </a:pPr>
            <a:r>
              <a:rPr lang="ru-RU" sz="1400" b="1" dirty="0">
                <a:cs typeface="Montserrat Semi Bold" charset="0"/>
              </a:rPr>
              <a:t>ЧАСТЬ ОБЩЕСТВА</a:t>
            </a:r>
            <a:br>
              <a:rPr lang="ru-RU" sz="1400" b="1" dirty="0">
                <a:cs typeface="Montserrat Semi Bold" charset="0"/>
              </a:rPr>
            </a:br>
            <a:r>
              <a:rPr lang="ru-RU" sz="1400" dirty="0">
                <a:cs typeface="Montserrat Semi Bold" charset="0"/>
              </a:rPr>
              <a:t>Сотрудничество с образовательными заведениями, представителями искусства,</a:t>
            </a:r>
            <a:br>
              <a:rPr lang="ru-RU" sz="1400" dirty="0">
                <a:cs typeface="Montserrat Semi Bold" charset="0"/>
              </a:rPr>
            </a:br>
            <a:r>
              <a:rPr lang="ru-RU" sz="1400" dirty="0">
                <a:cs typeface="Montserrat Semi Bold" charset="0"/>
              </a:rPr>
              <a:t>молодыми спортсменами</a:t>
            </a:r>
          </a:p>
        </p:txBody>
      </p:sp>
    </p:spTree>
    <p:extLst>
      <p:ext uri="{BB962C8B-B14F-4D97-AF65-F5344CB8AC3E}">
        <p14:creationId xmlns:p14="http://schemas.microsoft.com/office/powerpoint/2010/main" val="138209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39336-B80C-5D62-8439-0AA9B7194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t>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7EF26-28A1-7C71-C079-F5985915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Качественный продукт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B8A596-87E1-64D9-5C86-BE125875F51F}"/>
              </a:ext>
            </a:extLst>
          </p:cNvPr>
          <p:cNvSpPr txBox="1">
            <a:spLocks/>
          </p:cNvSpPr>
          <p:nvPr/>
        </p:nvSpPr>
        <p:spPr>
          <a:xfrm>
            <a:off x="252218" y="4557485"/>
            <a:ext cx="1275991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Потребность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клиента</a:t>
            </a:r>
            <a:endParaRPr lang="en-US" sz="1200" cap="all" spc="100" dirty="0">
              <a:solidFill>
                <a:schemeClr val="tx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960F6E1-7668-BDD6-DEC0-F02104B65F06}"/>
              </a:ext>
            </a:extLst>
          </p:cNvPr>
          <p:cNvSpPr txBox="1">
            <a:spLocks/>
          </p:cNvSpPr>
          <p:nvPr/>
        </p:nvSpPr>
        <p:spPr>
          <a:xfrm>
            <a:off x="1461156" y="1945167"/>
            <a:ext cx="1171796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Разработка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продукта</a:t>
            </a:r>
            <a:endParaRPr lang="en-US" sz="1200" cap="all" spc="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F3EDDB5-F7BE-37DF-6634-89BC647F113C}"/>
              </a:ext>
            </a:extLst>
          </p:cNvPr>
          <p:cNvSpPr txBox="1">
            <a:spLocks/>
          </p:cNvSpPr>
          <p:nvPr/>
        </p:nvSpPr>
        <p:spPr>
          <a:xfrm>
            <a:off x="2484948" y="4557485"/>
            <a:ext cx="1437894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Производство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сырья</a:t>
            </a:r>
            <a:endParaRPr lang="en-US" sz="1200" cap="all" spc="100" dirty="0">
              <a:solidFill>
                <a:schemeClr val="tx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5CF93D-F8F4-A96F-3B98-3813166A03BC}"/>
              </a:ext>
            </a:extLst>
          </p:cNvPr>
          <p:cNvSpPr txBox="1">
            <a:spLocks/>
          </p:cNvSpPr>
          <p:nvPr/>
        </p:nvSpPr>
        <p:spPr>
          <a:xfrm>
            <a:off x="3896667" y="1945167"/>
            <a:ext cx="928139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Хранение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сырья</a:t>
            </a:r>
            <a:endParaRPr lang="en-US" sz="1200" cap="all" spc="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DF29FBA-5C36-77B4-E916-41A0541D6172}"/>
              </a:ext>
            </a:extLst>
          </p:cNvPr>
          <p:cNvSpPr txBox="1">
            <a:spLocks/>
          </p:cNvSpPr>
          <p:nvPr/>
        </p:nvSpPr>
        <p:spPr>
          <a:xfrm>
            <a:off x="4798630" y="4557485"/>
            <a:ext cx="1437894" cy="2028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Производство</a:t>
            </a:r>
            <a:endParaRPr lang="en-US" sz="1200" cap="all" spc="100" dirty="0">
              <a:solidFill>
                <a:schemeClr val="tx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EB6822-5BFB-CFEC-17C3-2F29C4FD9574}"/>
              </a:ext>
            </a:extLst>
          </p:cNvPr>
          <p:cNvSpPr txBox="1">
            <a:spLocks/>
          </p:cNvSpPr>
          <p:nvPr/>
        </p:nvSpPr>
        <p:spPr>
          <a:xfrm>
            <a:off x="6199929" y="1945167"/>
            <a:ext cx="948978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Контроль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качества</a:t>
            </a:r>
            <a:endParaRPr lang="en-US" sz="1200" cap="all" spc="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936A56-6716-6C74-6659-F2B5131E2199}"/>
              </a:ext>
            </a:extLst>
          </p:cNvPr>
          <p:cNvSpPr txBox="1">
            <a:spLocks/>
          </p:cNvSpPr>
          <p:nvPr/>
        </p:nvSpPr>
        <p:spPr>
          <a:xfrm>
            <a:off x="7346351" y="4557485"/>
            <a:ext cx="969817" cy="2028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Упаковка</a:t>
            </a:r>
            <a:endParaRPr lang="en-US" sz="1200" cap="all" spc="100" dirty="0">
              <a:solidFill>
                <a:schemeClr val="tx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B553E9-D1DF-E75D-B46C-3851DE8E5846}"/>
              </a:ext>
            </a:extLst>
          </p:cNvPr>
          <p:cNvSpPr txBox="1">
            <a:spLocks/>
          </p:cNvSpPr>
          <p:nvPr/>
        </p:nvSpPr>
        <p:spPr>
          <a:xfrm>
            <a:off x="8439872" y="1945167"/>
            <a:ext cx="1096455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Хранение</a:t>
            </a:r>
          </a:p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продукции</a:t>
            </a:r>
            <a:endParaRPr lang="en-US" sz="1200" cap="all" spc="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C55C00A-87EF-36CF-304D-A94BB22524BE}"/>
              </a:ext>
            </a:extLst>
          </p:cNvPr>
          <p:cNvSpPr txBox="1">
            <a:spLocks/>
          </p:cNvSpPr>
          <p:nvPr/>
        </p:nvSpPr>
        <p:spPr>
          <a:xfrm>
            <a:off x="9666445" y="4557485"/>
            <a:ext cx="956993" cy="2028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Поставки</a:t>
            </a:r>
            <a:endParaRPr lang="en-US" sz="1200" cap="all" spc="100" dirty="0">
              <a:solidFill>
                <a:schemeClr val="tx1"/>
              </a:solidFill>
              <a:latin typeface="+mj-lt"/>
              <a:ea typeface="Poppins Light" charset="0"/>
              <a:cs typeface="Poppins Light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27C51F-12D8-5CB0-F801-1758E23E7515}"/>
              </a:ext>
            </a:extLst>
          </p:cNvPr>
          <p:cNvSpPr txBox="1">
            <a:spLocks/>
          </p:cNvSpPr>
          <p:nvPr/>
        </p:nvSpPr>
        <p:spPr>
          <a:xfrm>
            <a:off x="10582038" y="1945167"/>
            <a:ext cx="1439497" cy="4244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"/>
              </a:spcBef>
            </a:pP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Консультации</a:t>
            </a:r>
            <a:br>
              <a:rPr lang="ru-RU" sz="1200" cap="all" spc="100" dirty="0">
                <a:solidFill>
                  <a:schemeClr val="tx1"/>
                </a:solidFill>
                <a:latin typeface="+mj-lt"/>
              </a:rPr>
            </a:br>
            <a:r>
              <a:rPr lang="ru-RU" sz="1200" cap="all" spc="100" dirty="0">
                <a:solidFill>
                  <a:schemeClr val="tx1"/>
                </a:solidFill>
                <a:latin typeface="+mj-lt"/>
              </a:rPr>
              <a:t>и обучение</a:t>
            </a:r>
            <a:endParaRPr lang="en-US" sz="1200" cap="all" spc="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91085A-407B-B287-CBB7-45C47680A9F0}"/>
              </a:ext>
            </a:extLst>
          </p:cNvPr>
          <p:cNvSpPr/>
          <p:nvPr/>
        </p:nvSpPr>
        <p:spPr>
          <a:xfrm>
            <a:off x="0" y="2757489"/>
            <a:ext cx="12192000" cy="134302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">
                <a:schemeClr val="accent6"/>
              </a:gs>
              <a:gs pos="100000">
                <a:schemeClr val="accent2"/>
              </a:gs>
            </a:gsLst>
            <a:lin ang="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sz="1000" dirty="0" err="1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AA06685-D8B9-D897-F2B1-C51C706A3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577" y="3220364"/>
            <a:ext cx="417272" cy="41727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689B149-7EA1-3AA0-E27A-E61EE4BE6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8418" y="3220364"/>
            <a:ext cx="417272" cy="41727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B413A33-A854-6E13-A67C-209B7C29B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5259" y="3220364"/>
            <a:ext cx="417272" cy="41727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07A302A-DD86-5E3A-D7E2-5B8515242E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2100" y="3220364"/>
            <a:ext cx="417272" cy="4172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C83560-0446-F340-AC17-72DFDB5CCE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08941" y="3220364"/>
            <a:ext cx="417272" cy="41727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306836E-0F91-A7FC-A68B-021BE7E870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65782" y="3220364"/>
            <a:ext cx="417272" cy="4172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2C61522-1123-B35E-D661-06BD9C41B9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2623" y="3220364"/>
            <a:ext cx="417272" cy="41727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905BA35-9525-CBFC-0F63-A8502496D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9464" y="3220364"/>
            <a:ext cx="417272" cy="41727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6CDCF5E-1C73-698A-D885-6DC3095A6F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93150" y="3220364"/>
            <a:ext cx="417272" cy="41727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A95BAAD-2AA6-5277-27D3-13AA9DB535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36305" y="3220364"/>
            <a:ext cx="417272" cy="417272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9D077AD-ACFE-3CCA-370B-04FE1F033FCD}"/>
              </a:ext>
            </a:extLst>
          </p:cNvPr>
          <p:cNvCxnSpPr/>
          <p:nvPr/>
        </p:nvCxnSpPr>
        <p:spPr>
          <a:xfrm>
            <a:off x="1272180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9B542F0-93E5-848D-142C-83093D594E09}"/>
              </a:ext>
            </a:extLst>
          </p:cNvPr>
          <p:cNvCxnSpPr/>
          <p:nvPr/>
        </p:nvCxnSpPr>
        <p:spPr>
          <a:xfrm>
            <a:off x="2429021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12AD9D1-F028-45C9-E821-C21B0903B665}"/>
              </a:ext>
            </a:extLst>
          </p:cNvPr>
          <p:cNvCxnSpPr/>
          <p:nvPr/>
        </p:nvCxnSpPr>
        <p:spPr>
          <a:xfrm>
            <a:off x="3585862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65EF74-E1F4-588F-A025-0622CB45E44C}"/>
              </a:ext>
            </a:extLst>
          </p:cNvPr>
          <p:cNvCxnSpPr/>
          <p:nvPr/>
        </p:nvCxnSpPr>
        <p:spPr>
          <a:xfrm>
            <a:off x="4742703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B2CB0CD-FE1F-CFDD-3B89-8E8DD805EDAA}"/>
              </a:ext>
            </a:extLst>
          </p:cNvPr>
          <p:cNvCxnSpPr/>
          <p:nvPr/>
        </p:nvCxnSpPr>
        <p:spPr>
          <a:xfrm>
            <a:off x="5899544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338E2F5-A55A-7016-EB3F-B9444C7F6202}"/>
              </a:ext>
            </a:extLst>
          </p:cNvPr>
          <p:cNvCxnSpPr/>
          <p:nvPr/>
        </p:nvCxnSpPr>
        <p:spPr>
          <a:xfrm>
            <a:off x="7056385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F0767E3-DDC1-CFF8-39B8-11099A3009D3}"/>
              </a:ext>
            </a:extLst>
          </p:cNvPr>
          <p:cNvCxnSpPr/>
          <p:nvPr/>
        </p:nvCxnSpPr>
        <p:spPr>
          <a:xfrm>
            <a:off x="8213226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F9135C1-E34E-CB55-04E6-21327D570D96}"/>
              </a:ext>
            </a:extLst>
          </p:cNvPr>
          <p:cNvCxnSpPr/>
          <p:nvPr/>
        </p:nvCxnSpPr>
        <p:spPr>
          <a:xfrm>
            <a:off x="9370067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0116ADA-5F38-7BC5-ADD1-6922CD19479E}"/>
              </a:ext>
            </a:extLst>
          </p:cNvPr>
          <p:cNvCxnSpPr/>
          <p:nvPr/>
        </p:nvCxnSpPr>
        <p:spPr>
          <a:xfrm>
            <a:off x="10526908" y="3436144"/>
            <a:ext cx="392907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7ACFDD-F7E4-E940-EAE9-6C7502BCEDAB}"/>
              </a:ext>
            </a:extLst>
          </p:cNvPr>
          <p:cNvCxnSpPr>
            <a:cxnSpLocks/>
          </p:cNvCxnSpPr>
          <p:nvPr/>
        </p:nvCxnSpPr>
        <p:spPr>
          <a:xfrm>
            <a:off x="890213" y="37861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870283D-2DF6-FEED-4184-EC9D95F83DF9}"/>
              </a:ext>
            </a:extLst>
          </p:cNvPr>
          <p:cNvCxnSpPr>
            <a:cxnSpLocks/>
          </p:cNvCxnSpPr>
          <p:nvPr/>
        </p:nvCxnSpPr>
        <p:spPr>
          <a:xfrm>
            <a:off x="3203895" y="37861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944D923-AF4A-3ACC-5FE3-78F8BF3A993B}"/>
              </a:ext>
            </a:extLst>
          </p:cNvPr>
          <p:cNvCxnSpPr>
            <a:cxnSpLocks/>
          </p:cNvCxnSpPr>
          <p:nvPr/>
        </p:nvCxnSpPr>
        <p:spPr>
          <a:xfrm>
            <a:off x="5517577" y="37861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84A69C5-C4FB-C6C4-9E96-D007DE5484C8}"/>
              </a:ext>
            </a:extLst>
          </p:cNvPr>
          <p:cNvCxnSpPr>
            <a:cxnSpLocks/>
          </p:cNvCxnSpPr>
          <p:nvPr/>
        </p:nvCxnSpPr>
        <p:spPr>
          <a:xfrm>
            <a:off x="7831259" y="37861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7CB2AB-0651-002B-A29B-6100EBA7A75F}"/>
              </a:ext>
            </a:extLst>
          </p:cNvPr>
          <p:cNvCxnSpPr>
            <a:cxnSpLocks/>
          </p:cNvCxnSpPr>
          <p:nvPr/>
        </p:nvCxnSpPr>
        <p:spPr>
          <a:xfrm>
            <a:off x="10144941" y="37861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0C5B27-FAB3-BC7B-BF5D-B73C3C2A3FE4}"/>
              </a:ext>
            </a:extLst>
          </p:cNvPr>
          <p:cNvCxnSpPr>
            <a:cxnSpLocks/>
          </p:cNvCxnSpPr>
          <p:nvPr/>
        </p:nvCxnSpPr>
        <p:spPr>
          <a:xfrm>
            <a:off x="2047054" y="24145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4B7EF82-D838-10EF-F4DE-6DC602B1E970}"/>
              </a:ext>
            </a:extLst>
          </p:cNvPr>
          <p:cNvCxnSpPr>
            <a:cxnSpLocks/>
          </p:cNvCxnSpPr>
          <p:nvPr/>
        </p:nvCxnSpPr>
        <p:spPr>
          <a:xfrm>
            <a:off x="4360736" y="24145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982CEF7-5695-5396-967F-177EC53ACF8C}"/>
              </a:ext>
            </a:extLst>
          </p:cNvPr>
          <p:cNvCxnSpPr>
            <a:cxnSpLocks/>
          </p:cNvCxnSpPr>
          <p:nvPr/>
        </p:nvCxnSpPr>
        <p:spPr>
          <a:xfrm>
            <a:off x="6674418" y="24145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3AA631D-C310-A354-7CCF-45CEA5DB7459}"/>
              </a:ext>
            </a:extLst>
          </p:cNvPr>
          <p:cNvCxnSpPr>
            <a:cxnSpLocks/>
          </p:cNvCxnSpPr>
          <p:nvPr/>
        </p:nvCxnSpPr>
        <p:spPr>
          <a:xfrm>
            <a:off x="8988099" y="24145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B6CF378-5CE7-EF27-2786-5B9088E1D072}"/>
              </a:ext>
            </a:extLst>
          </p:cNvPr>
          <p:cNvCxnSpPr>
            <a:cxnSpLocks/>
          </p:cNvCxnSpPr>
          <p:nvPr/>
        </p:nvCxnSpPr>
        <p:spPr>
          <a:xfrm>
            <a:off x="11301786" y="2414588"/>
            <a:ext cx="0" cy="65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D20409-BCC4-D38C-D537-A56AB8B0E925}"/>
              </a:ext>
            </a:extLst>
          </p:cNvPr>
          <p:cNvSpPr txBox="1"/>
          <p:nvPr/>
        </p:nvSpPr>
        <p:spPr>
          <a:xfrm>
            <a:off x="413657" y="8742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-75" dirty="0">
                <a:sym typeface="Bebas Neue" charset="0"/>
              </a:rPr>
              <a:t>появляется при эффективном использовании материалов и энергии</a:t>
            </a:r>
            <a:endParaRPr lang="fi-FI" sz="1400" b="1" spc="-75" dirty="0"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8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CF539-036E-329C-D02A-4A3D1AA2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83A2614-49DC-ADAB-E528-89467804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33" y="3271326"/>
            <a:ext cx="11176000" cy="2660649"/>
          </a:xfrm>
        </p:spPr>
        <p:txBody>
          <a:bodyPr anchor="b" anchorCtr="0"/>
          <a:lstStyle/>
          <a:p>
            <a:pPr algn="l"/>
            <a:r>
              <a:rPr lang="ru-RU" sz="5400" dirty="0">
                <a:latin typeface="+mj-lt"/>
              </a:rPr>
              <a:t>ГИГИЕНА ПРОМЫШЛЕННЫХ ПРЕДПРИЯТИЙ</a:t>
            </a:r>
            <a:br>
              <a:rPr lang="fi-FI" sz="4400" dirty="0">
                <a:latin typeface="+mj-lt"/>
              </a:rPr>
            </a:br>
            <a:endParaRPr lang="en-GB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48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A8BC8A0-8215-E40B-3841-A36E260B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0" y="444500"/>
            <a:ext cx="4538549" cy="597411"/>
          </a:xfrm>
        </p:spPr>
        <p:txBody>
          <a:bodyPr/>
          <a:lstStyle/>
          <a:p>
            <a:r>
              <a:rPr lang="ru-RU" dirty="0"/>
              <a:t>Решения для промышленной гигиены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BFE80-98E2-891E-58F8-5B79D093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B2C-56F5-4360-BA9C-02FD5FC2963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" name="Kuvan paikkamerkki 9">
            <a:extLst>
              <a:ext uri="{FF2B5EF4-FFF2-40B4-BE49-F238E27FC236}">
                <a16:creationId xmlns:a16="http://schemas.microsoft.com/office/drawing/2014/main" id="{E2BAE7B8-71E6-D3B2-0095-9E626571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0" y="0"/>
            <a:ext cx="5487177" cy="687031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D760A6-2ECD-52FF-1487-3B990605AB3F}"/>
              </a:ext>
            </a:extLst>
          </p:cNvPr>
          <p:cNvSpPr txBox="1">
            <a:spLocks/>
          </p:cNvSpPr>
          <p:nvPr/>
        </p:nvSpPr>
        <p:spPr>
          <a:xfrm>
            <a:off x="6048375" y="991914"/>
            <a:ext cx="5353504" cy="1660988"/>
          </a:xfrm>
          <a:prstGeom prst="rect">
            <a:avLst/>
          </a:prstGeom>
        </p:spPr>
        <p:txBody>
          <a:bodyPr vert="horz" wrap="square" lIns="108733" tIns="54366" rIns="108733" bIns="54366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В промышленности чистота напрямую влияет на качество продукта, его безопасность и срок службы в пищевой промышленности, металлообработке и производстве бумаги. </a:t>
            </a:r>
          </a:p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В качестве ведущего специалиста в области гигиены мы предлагаем оптимальные решения по мойке и очистке для промышленности</a:t>
            </a:r>
            <a:r>
              <a:rPr lang="ru-RU" sz="1400" b="1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68E1E3B-D36F-0D4A-E263-D21795ADBA84}"/>
              </a:ext>
            </a:extLst>
          </p:cNvPr>
          <p:cNvSpPr txBox="1">
            <a:spLocks/>
          </p:cNvSpPr>
          <p:nvPr/>
        </p:nvSpPr>
        <p:spPr>
          <a:xfrm>
            <a:off x="6083300" y="4167396"/>
            <a:ext cx="5127422" cy="1402455"/>
          </a:xfrm>
          <a:prstGeom prst="rect">
            <a:avLst/>
          </a:prstGeom>
        </p:spPr>
        <p:txBody>
          <a:bodyPr vert="horz" wrap="square" lIns="108733" tIns="54366" rIns="108733" bIns="54366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ПРОДУКЦИЯ</a:t>
            </a:r>
            <a:endParaRPr lang="fi-FI" sz="1200" b="1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Дезинфицирующие средства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Средства для циркуляционной мойки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Чистящие средства для поверхностей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Индустриальные чистящие средства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Другие индустриальные химикаты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18554F-D374-B164-D824-077B2B4AA665}"/>
              </a:ext>
            </a:extLst>
          </p:cNvPr>
          <p:cNvSpPr txBox="1">
            <a:spLocks/>
          </p:cNvSpPr>
          <p:nvPr/>
        </p:nvSpPr>
        <p:spPr>
          <a:xfrm>
            <a:off x="8858250" y="2782350"/>
            <a:ext cx="3094870" cy="1587121"/>
          </a:xfrm>
          <a:prstGeom prst="rect">
            <a:avLst/>
          </a:prstGeom>
        </p:spPr>
        <p:txBody>
          <a:bodyPr vert="horz" wrap="square" lIns="108733" tIns="54366" rIns="108733" bIns="54366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УСЛУГИ</a:t>
            </a:r>
            <a:endParaRPr lang="fi-FI" sz="1200" b="1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Тестирование и аналитические услуги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Профессиональная поддержка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Обучение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200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fi-FI" sz="1200" b="1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E11927D-D712-7306-249F-AD4AFE0A41B7}"/>
              </a:ext>
            </a:extLst>
          </p:cNvPr>
          <p:cNvSpPr txBox="1">
            <a:spLocks/>
          </p:cNvSpPr>
          <p:nvPr/>
        </p:nvSpPr>
        <p:spPr>
          <a:xfrm>
            <a:off x="6095206" y="2762945"/>
            <a:ext cx="3894137" cy="1180856"/>
          </a:xfrm>
          <a:prstGeom prst="rect">
            <a:avLst/>
          </a:prstGeom>
        </p:spPr>
        <p:txBody>
          <a:bodyPr vert="horz" wrap="square" lIns="108733" tIns="54366" rIns="108733" bIns="54366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КЛИЕНТЫ</a:t>
            </a:r>
            <a:endParaRPr lang="fi-FI" sz="1200" b="1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Пищевая промышленность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Металлообработка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+mn-lt"/>
                <a:ea typeface="Poppins Light" charset="0"/>
                <a:cs typeface="Arial" panose="020B0604020202020204" pitchFamily="34" charset="0"/>
              </a:rPr>
              <a:t>Лесная промышленность</a:t>
            </a:r>
          </a:p>
          <a:p>
            <a:pPr marL="171464" indent="-171464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200" dirty="0">
              <a:solidFill>
                <a:schemeClr val="tx1"/>
              </a:solidFill>
              <a:latin typeface="+mn-lt"/>
              <a:ea typeface="Poppins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48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282828"/>
      </a:dk1>
      <a:lt1>
        <a:srgbClr val="FFFFFF"/>
      </a:lt1>
      <a:dk2>
        <a:srgbClr val="282828"/>
      </a:dk2>
      <a:lt2>
        <a:srgbClr val="ECECEC"/>
      </a:lt2>
      <a:accent1>
        <a:srgbClr val="A1A1A1"/>
      </a:accent1>
      <a:accent2>
        <a:srgbClr val="2AD6DF"/>
      </a:accent2>
      <a:accent3>
        <a:srgbClr val="D882DD"/>
      </a:accent3>
      <a:accent4>
        <a:srgbClr val="514FA5"/>
      </a:accent4>
      <a:accent5>
        <a:srgbClr val="E158BD"/>
      </a:accent5>
      <a:accent6>
        <a:srgbClr val="2E4EBB"/>
      </a:accent6>
      <a:hlink>
        <a:srgbClr val="2B317B"/>
      </a:hlink>
      <a:folHlink>
        <a:srgbClr val="514FA5"/>
      </a:folHlink>
    </a:clrScheme>
    <a:fontScheme name="KLN">
      <a:majorFont>
        <a:latin typeface="Salpama Bold"/>
        <a:ea typeface=""/>
        <a:cs typeface=""/>
      </a:majorFont>
      <a:minorFont>
        <a:latin typeface="Salpam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ctr">
        <a:norm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50056</TotalTime>
  <Words>2448</Words>
  <Application>Microsoft Office PowerPoint</Application>
  <PresentationFormat>Широкоэкранный</PresentationFormat>
  <Paragraphs>752</Paragraphs>
  <Slides>31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Corbel</vt:lpstr>
      <vt:lpstr>Calibri</vt:lpstr>
      <vt:lpstr>Bebas Neue</vt:lpstr>
      <vt:lpstr>Salpama Book</vt:lpstr>
      <vt:lpstr>Poppins Light</vt:lpstr>
      <vt:lpstr>Salpama Medium</vt:lpstr>
      <vt:lpstr>Montserrat Semi Bold</vt:lpstr>
      <vt:lpstr>Courier New</vt:lpstr>
      <vt:lpstr>Salpama Bold</vt:lpstr>
      <vt:lpstr>Office Theme</vt:lpstr>
      <vt:lpstr>Презентация PowerPoint</vt:lpstr>
      <vt:lpstr>Презентация PowerPoint</vt:lpstr>
      <vt:lpstr>ЭКОЛОГИЧЕСКИЙ ЛИДЕР  В ПРОФЕССИОНАЛЬНОЙ ГИГИЕНЕ</vt:lpstr>
      <vt:lpstr>ЭКСПЕРТНЫЙ ПОДХОД  К ПРОФЕССИОНАЛЬНОЙ ГИГИЕНЕ</vt:lpstr>
      <vt:lpstr>ЗАВОД В ЛЕВАШОВО</vt:lpstr>
      <vt:lpstr>УСТОЙЧИВОЕ РАЗВИТИЕ</vt:lpstr>
      <vt:lpstr>Качественный продукт</vt:lpstr>
      <vt:lpstr>ГИГИЕНА ПРОМЫШЛЕННЫХ ПРЕДПРИЯТИЙ </vt:lpstr>
      <vt:lpstr>Решения для промышленной гигиены</vt:lpstr>
      <vt:lpstr>Среди наших партнеров</vt:lpstr>
      <vt:lpstr>Презентация PowerPoint</vt:lpstr>
      <vt:lpstr>Гигиеническая программа для рыбоперерабатывающего предприятия </vt:lpstr>
      <vt:lpstr>ШИРОКИЙ АССОРТИМЕНТ ПРОДУКЦИИ</vt:lpstr>
      <vt:lpstr>ВНЕШНЯЯ МОйкА (ОБОРУДОВАНИЕ, ПОЛЫ, СТЕНЫ)</vt:lpstr>
      <vt:lpstr>Дезинфекция в рыбной промышленности</vt:lpstr>
      <vt:lpstr>Дезинфекция трапов, проходов, обуви</vt:lpstr>
      <vt:lpstr>Гигиена упаковочных машин и тары</vt:lpstr>
      <vt:lpstr>Гигиена коптильных печей</vt:lpstr>
      <vt:lpstr>Презентация PowerPoint</vt:lpstr>
      <vt:lpstr>Пример гигиенической программы для мясоперерабатывающего предприятия </vt:lpstr>
      <vt:lpstr>ШИРОКИЙ АССОРТИМЕНТ ПРОДУКЦИИ</vt:lpstr>
      <vt:lpstr>ВНЕШНЯЯ Мойка Оборудования и поверхностей</vt:lpstr>
      <vt:lpstr>Дезинфекция в мясоперерабатывающей промышленности</vt:lpstr>
      <vt:lpstr>Гигиена коптильных печей</vt:lpstr>
      <vt:lpstr>Гигиена алюминиевых палок</vt:lpstr>
      <vt:lpstr>гигиена транспортировочной и оборотной тары </vt:lpstr>
      <vt:lpstr>Презентация PowerPoint</vt:lpstr>
      <vt:lpstr>РЕШЕНИЯ ДЛЯ КОНДИТЕРСКИХ ПРЕДПРИЯТИЙ</vt:lpstr>
      <vt:lpstr>ПРЕИМУЩЕСТВА КОМПЛЕКСНОГО МОЮЩЕГО СРЕДСТВА</vt:lpstr>
      <vt:lpstr>КОМПЛЕКСНЫЕ РЕШЕНИЯ ДЛЯ ПИЩЕВОЙ ПРОМЫШЛЕННОСТИ</vt:lpstr>
      <vt:lpstr>Благодарю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Klinin</dc:creator>
  <cp:lastModifiedBy>Урошникова Анастасия</cp:lastModifiedBy>
  <cp:revision>196</cp:revision>
  <dcterms:created xsi:type="dcterms:W3CDTF">2023-05-31T13:01:51Z</dcterms:created>
  <dcterms:modified xsi:type="dcterms:W3CDTF">2024-12-05T08:04:37Z</dcterms:modified>
</cp:coreProperties>
</file>