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charts/style2.xml" ContentType="application/vnd.ms-office.chartstyle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charts/colors1.xml" ContentType="application/vnd.ms-office.chartcolorstyl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632" r:id="rId2"/>
    <p:sldId id="616" r:id="rId3"/>
    <p:sldId id="484" r:id="rId4"/>
  </p:sldIdLst>
  <p:sldSz cx="12192000" cy="6858000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лена Синегаева" initials="ЕС" lastIdx="1" clrIdx="0">
    <p:extLst>
      <p:ext uri="{19B8F6BF-5375-455C-9EA6-DF929625EA0E}">
        <p15:presenceInfo xmlns:p15="http://schemas.microsoft.com/office/powerpoint/2012/main" xmlns="" userId="Елена Синегаев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E5F"/>
    <a:srgbClr val="2DBE64"/>
    <a:srgbClr val="A6CD3A"/>
    <a:srgbClr val="03764C"/>
    <a:srgbClr val="00A9E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226" autoAdjust="0"/>
  </p:normalViewPr>
  <p:slideViewPr>
    <p:cSldViewPr snapToGrid="0">
      <p:cViewPr varScale="1">
        <p:scale>
          <a:sx n="111" d="100"/>
          <a:sy n="111" d="100"/>
        </p:scale>
        <p:origin x="-54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8"/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0.962162134908146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 1 час</c:v>
                </c:pt>
              </c:strCache>
            </c:strRef>
          </c:tx>
          <c:spPr>
            <a:solidFill>
              <a:schemeClr val="accent6">
                <a:tint val="54000"/>
              </a:schemeClr>
            </a:solidFill>
            <a:ln>
              <a:noFill/>
            </a:ln>
            <a:effectLst/>
          </c:spPr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5C9-4D8A-8AFD-584E654C162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 часа</c:v>
                </c:pt>
              </c:strCache>
            </c:strRef>
          </c:tx>
          <c:spPr>
            <a:solidFill>
              <a:schemeClr val="accent6">
                <a:tint val="77000"/>
              </a:schemeClr>
            </a:solidFill>
            <a:ln>
              <a:noFill/>
            </a:ln>
            <a:effectLst/>
          </c:spPr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5C9-4D8A-8AFD-584E654C162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 часа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5C9-4D8A-8AFD-584E654C162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4 часа</c:v>
                </c:pt>
              </c:strCache>
            </c:strRef>
          </c:tx>
          <c:spPr>
            <a:solidFill>
              <a:schemeClr val="accent6">
                <a:shade val="76000"/>
              </a:schemeClr>
            </a:solidFill>
            <a:ln>
              <a:noFill/>
            </a:ln>
            <a:effectLst/>
          </c:spPr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05C9-4D8A-8AFD-584E654C162E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5 часов</c:v>
                </c:pt>
              </c:strCache>
            </c:strRef>
          </c:tx>
          <c:spPr>
            <a:solidFill>
              <a:schemeClr val="accent6">
                <a:shade val="53000"/>
              </a:schemeClr>
            </a:solidFill>
            <a:ln>
              <a:noFill/>
            </a:ln>
            <a:effectLst/>
          </c:spPr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200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5C9-4D8A-8AFD-584E654C162E}"/>
            </c:ext>
          </c:extLst>
        </c:ser>
        <c:dLbls/>
        <c:gapWidth val="0"/>
        <c:overlap val="-27"/>
        <c:axId val="90336640"/>
        <c:axId val="90342528"/>
      </c:barChart>
      <c:catAx>
        <c:axId val="90336640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90342528"/>
        <c:crosses val="autoZero"/>
        <c:auto val="1"/>
        <c:lblAlgn val="ctr"/>
        <c:lblOffset val="100"/>
      </c:catAx>
      <c:valAx>
        <c:axId val="903425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one"/>
        <c:crossAx val="90336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8"/>
  <c:chart>
    <c:autoTitleDeleted val="1"/>
    <c:plotArea>
      <c:layout>
        <c:manualLayout>
          <c:layoutTarget val="inner"/>
          <c:xMode val="edge"/>
          <c:yMode val="edge"/>
          <c:x val="6.6414402688752761E-2"/>
          <c:y val="3.375917730556513E-2"/>
          <c:w val="0.92572555678252644"/>
          <c:h val="0.81905699661401554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Содержание АТФ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strRef>
              <c:f>Лист1!$A$2:$A$5</c:f>
              <c:strCache>
                <c:ptCount val="4"/>
                <c:pt idx="0">
                  <c:v>неделя 1</c:v>
                </c:pt>
                <c:pt idx="1">
                  <c:v>неделя 2</c:v>
                </c:pt>
                <c:pt idx="2">
                  <c:v>неделя 3</c:v>
                </c:pt>
                <c:pt idx="3">
                  <c:v>неделя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843</c:v>
                </c:pt>
                <c:pt idx="1">
                  <c:v>724</c:v>
                </c:pt>
                <c:pt idx="2">
                  <c:v>602</c:v>
                </c:pt>
                <c:pt idx="3">
                  <c:v>532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BB7-4655-B32F-CFBAF71E4E5C}"/>
            </c:ext>
          </c:extLst>
        </c:ser>
        <c:dLbls/>
        <c:marker val="1"/>
        <c:axId val="131438464"/>
        <c:axId val="131440000"/>
      </c:lineChart>
      <c:catAx>
        <c:axId val="13143846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  <c:crossAx val="131440000"/>
        <c:crosses val="autoZero"/>
        <c:auto val="1"/>
        <c:lblAlgn val="ctr"/>
        <c:lblOffset val="100"/>
      </c:catAx>
      <c:valAx>
        <c:axId val="13144000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1438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074772039484029"/>
          <c:y val="0.94401978621247162"/>
          <c:w val="0.37313063984583439"/>
          <c:h val="5.5980213787528502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ru-RU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b="1" i="0" baseline="0"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4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54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F62AC4-C71C-4979-A791-961798D05254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982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8825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8825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E31E8-1F4F-4E5E-B5C1-E7EA072011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4884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B6BEB18-FE6E-4675-931C-D00F62DDFB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090E6D1-587E-4CFB-8B99-FAE3E8E9ED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A973A8C-3090-4EE3-9BFA-813B05CFA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E307E-2177-4E55-8A66-9D98ACD97FB5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26D5221-4EB6-4200-832D-850183A4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ABA5275-30D8-49A5-92CF-3A47D8C4A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F6893-8C32-4FB5-B970-6600E85E0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11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B5F1EA4-553B-4613-9672-DB1F2E68C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1C6CFF37-C2A7-44DB-B46A-DDF124EA2E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6D6CE3A-C722-4AD2-88B4-0E5891EC0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E307E-2177-4E55-8A66-9D98ACD97FB5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DD1AA12-0F42-4419-9274-115790364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F975273-C475-4989-818B-B70EA914F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F6893-8C32-4FB5-B970-6600E85E0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967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3EF00B52-F2BF-4FB1-98F5-F8654FDDFF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539A5FA-D5BA-4AA9-BEC3-50D5C47F3B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9F10F8B-0782-4687-BC38-D3C43C9DB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E307E-2177-4E55-8A66-9D98ACD97FB5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3F5B0DA-D3BA-4868-A624-B704A65DE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C5E6A54-0081-45FA-A30E-A394909EB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F6893-8C32-4FB5-B970-6600E85E0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4716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268BD1D-01F0-4AF8-BAFE-F4B8825C5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6D726E4-C4C9-46E6-AF42-5E2F27801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9D00E4F-E59D-455A-8D81-9A432D63A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E307E-2177-4E55-8A66-9D98ACD97FB5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C0207FD-26C1-4084-8538-A408F72E1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CD311EF-E5DE-46C5-8D51-43B39CA9B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F6893-8C32-4FB5-B970-6600E85E0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9494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80AB18D-E104-4533-892C-557388A4A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18EC601-5EB9-44AB-84FF-6FE1FECCF4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0BCB2CE-B535-4624-BFA8-BE77CA140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E307E-2177-4E55-8A66-9D98ACD97FB5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3C0D525-E955-43CB-AF43-A8424312C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40E11D0-0D32-488E-B528-5CB4CD4E4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F6893-8C32-4FB5-B970-6600E85E0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9064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20BD243-BD84-4C96-AF10-35593798C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0448B1A-9ABB-4469-AC56-6B8DD8439D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CBE2120-5014-4111-B6D0-CEAE453C9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5EA0FAD-9327-47B5-8DD2-55C81EDFB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E307E-2177-4E55-8A66-9D98ACD97FB5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B0C3F88-A235-45DF-BC18-F941A2EC9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9F0BCA0-B4B1-49BA-8CAE-F315019DD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F6893-8C32-4FB5-B970-6600E85E0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53509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59BFD55-90DB-4D9B-B5F9-5CBF203BE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9B45ACC-1F87-4F4C-A518-FF30731A8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F8EACCB-ADF4-4F64-AB44-3776727FAB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5E26DE59-0F03-4A0D-9C63-58043F4D82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9D20D7AB-687A-46B5-B734-BAD4D5D969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9649B101-803B-44A2-AF0D-2186642F5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E307E-2177-4E55-8A66-9D98ACD97FB5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FC4522AE-C8D9-4199-98AB-75BE6F7DA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D60231F0-FB27-4A2C-B6A2-49FF5AAC5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F6893-8C32-4FB5-B970-6600E85E0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0310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358D63C-2BCB-4EBC-B4D1-48EC2D490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7958EF4E-F480-4556-A213-00B294FD3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E307E-2177-4E55-8A66-9D98ACD97FB5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002D96DB-BF1E-46A7-8B13-2D3B925E6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029ADD26-3D7C-425E-9A88-3C8252BEF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F6893-8C32-4FB5-B970-6600E85E0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560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F87E431C-EEF5-4670-9FAC-47060B924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E307E-2177-4E55-8A66-9D98ACD97FB5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8BC9541D-93AA-4D7B-9DA1-A2F7E3BC5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6CED8C21-047A-4298-9A73-4091D660E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F6893-8C32-4FB5-B970-6600E85E0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7820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1D37300-654C-475D-AD14-F3437D837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B0CADC3-2532-451C-B84F-D92E4E291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B727562-99FD-4F90-A2F3-7C9E785EC4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9AA6A15-E304-46A5-BB2A-DBAC55F31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E307E-2177-4E55-8A66-9D98ACD97FB5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3558EC3-59ED-4643-954F-4F15A2638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37D7798-367E-4D6D-A394-4957C6D78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F6893-8C32-4FB5-B970-6600E85E0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5202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D5FAD66-7E91-4104-AE39-0B058C3A6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C1C79CC9-CC73-4581-9CA2-D8A89366DA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74D25892-5C88-4B79-A200-4371A62CA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DC300D6-5F7F-479B-8008-432FF1AEE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E307E-2177-4E55-8A66-9D98ACD97FB5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7CFC00B-E90D-4F84-B520-9485914E0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6C41190-5307-4FF9-8C4F-6ABDB8D8A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F6893-8C32-4FB5-B970-6600E85E0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9506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C7AE095-82AA-45A2-9BA8-00507E7AB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C0B31FB-CBF6-41E0-84C6-0AF4DEB4B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33ED26E-7D58-4028-A5C7-71291702A5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E307E-2177-4E55-8A66-9D98ACD97FB5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9D76B1D-DBCB-4A11-8342-0CF3F8CB8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52E33CA-2974-4B4B-9B00-2C332C2528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F6893-8C32-4FB5-B970-6600E85E0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5628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microsoft.com/office/2007/relationships/hdphoto" Target="../media/hdphoto1.wdp"/><Relationship Id="rId4" Type="http://schemas.openxmlformats.org/officeDocument/2006/relationships/image" Target="../media/image15.jpe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12">
            <a:extLst>
              <a:ext uri="{FF2B5EF4-FFF2-40B4-BE49-F238E27FC236}">
                <a16:creationId xmlns:a16="http://schemas.microsoft.com/office/drawing/2014/main" xmlns="" id="{00348CE3-B03F-43F7-8142-65ED598AC5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54014816"/>
              </p:ext>
            </p:extLst>
          </p:nvPr>
        </p:nvGraphicFramePr>
        <p:xfrm>
          <a:off x="509638" y="1203108"/>
          <a:ext cx="11172723" cy="50342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58735">
                  <a:extLst>
                    <a:ext uri="{9D8B030D-6E8A-4147-A177-3AD203B41FA5}">
                      <a16:colId xmlns:a16="http://schemas.microsoft.com/office/drawing/2014/main" xmlns="" val="659067707"/>
                    </a:ext>
                  </a:extLst>
                </a:gridCol>
                <a:gridCol w="2831690">
                  <a:extLst>
                    <a:ext uri="{9D8B030D-6E8A-4147-A177-3AD203B41FA5}">
                      <a16:colId xmlns:a16="http://schemas.microsoft.com/office/drawing/2014/main" xmlns="" val="3592558795"/>
                    </a:ext>
                  </a:extLst>
                </a:gridCol>
                <a:gridCol w="3382298">
                  <a:extLst>
                    <a:ext uri="{9D8B030D-6E8A-4147-A177-3AD203B41FA5}">
                      <a16:colId xmlns:a16="http://schemas.microsoft.com/office/drawing/2014/main" xmlns="" val="3937415262"/>
                    </a:ext>
                  </a:extLst>
                </a:gridCol>
              </a:tblGrid>
              <a:tr h="426457">
                <a:tc>
                  <a:txBody>
                    <a:bodyPr/>
                    <a:lstStyle/>
                    <a:p>
                      <a:endParaRPr lang="ru-RU" dirty="0">
                        <a:latin typeface="Circe Rounded  2" panose="020F0602020203020203" pitchFamily="34" charset="-5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latin typeface="Circe Rounded  2" panose="020F0602020203020203" pitchFamily="34" charset="-52"/>
                        </a:rPr>
                        <a:t>ХЛОПОК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latin typeface="Circe Rounded  2" panose="020F0602020203020203" pitchFamily="34" charset="-52"/>
                        </a:rPr>
                        <a:t>СОВРЕМЕННЫЙ НЕТКАНЫЙ МАТЕРИАЛ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969713557"/>
                  </a:ext>
                </a:extLst>
              </a:tr>
              <a:tr h="1091381">
                <a:tc>
                  <a:txBody>
                    <a:bodyPr/>
                    <a:lstStyle/>
                    <a:p>
                      <a:endParaRPr lang="ru-RU" dirty="0">
                        <a:latin typeface="Circe Rounded  2" panose="020F0602020203020203" pitchFamily="34" charset="-5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Circe Rounded  2" panose="020F0602020203020203" pitchFamily="34" charset="-5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Circe Rounded  2" panose="020F0602020203020203" pitchFamily="34" charset="-5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39930663"/>
                  </a:ext>
                </a:extLst>
              </a:tr>
              <a:tr h="420470">
                <a:tc>
                  <a:txBody>
                    <a:bodyPr/>
                    <a:lstStyle/>
                    <a:p>
                      <a:r>
                        <a:rPr lang="ru-RU" dirty="0">
                          <a:latin typeface="Circe Rounded  2" panose="020F0602020203020203" pitchFamily="34" charset="-52"/>
                        </a:rPr>
                        <a:t>Впитываемость воды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Circe Rounded  2" panose="020F0602020203020203" pitchFamily="34" charset="-5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latin typeface="Circe Rounded  2" panose="020F0602020203020203" pitchFamily="34" charset="-5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24194043"/>
                  </a:ext>
                </a:extLst>
              </a:tr>
              <a:tr h="420470">
                <a:tc>
                  <a:txBody>
                    <a:bodyPr/>
                    <a:lstStyle/>
                    <a:p>
                      <a:r>
                        <a:rPr lang="ru-RU" dirty="0">
                          <a:latin typeface="Circe Rounded  2" panose="020F0602020203020203" pitchFamily="34" charset="-52"/>
                        </a:rPr>
                        <a:t>Скорость высыхания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Circe Rounded  2" panose="020F0602020203020203" pitchFamily="34" charset="-5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Circe Rounded  2" panose="020F0602020203020203" pitchFamily="34" charset="-5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905913"/>
                  </a:ext>
                </a:extLst>
              </a:tr>
              <a:tr h="420470">
                <a:tc>
                  <a:txBody>
                    <a:bodyPr/>
                    <a:lstStyle/>
                    <a:p>
                      <a:r>
                        <a:rPr lang="ru-RU" dirty="0">
                          <a:latin typeface="Circe Rounded  2" panose="020F0602020203020203" pitchFamily="34" charset="-52"/>
                        </a:rPr>
                        <a:t>Гниение (размножение бактерий)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Circe Rounded  2" panose="020F0602020203020203" pitchFamily="34" charset="-5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Circe Rounded  2" panose="020F0602020203020203" pitchFamily="34" charset="-5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31956925"/>
                  </a:ext>
                </a:extLst>
              </a:tr>
              <a:tr h="420470">
                <a:tc>
                  <a:txBody>
                    <a:bodyPr/>
                    <a:lstStyle/>
                    <a:p>
                      <a:r>
                        <a:rPr lang="ru-RU" dirty="0">
                          <a:latin typeface="Circe Rounded  2" panose="020F0602020203020203" pitchFamily="34" charset="-52"/>
                        </a:rPr>
                        <a:t>Выполаскивание от загрязнений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Circe Rounded  2" panose="020F0602020203020203" pitchFamily="34" charset="-5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Circe Rounded  2" panose="020F0602020203020203" pitchFamily="34" charset="-5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66101884"/>
                  </a:ext>
                </a:extLst>
              </a:tr>
              <a:tr h="420470">
                <a:tc>
                  <a:txBody>
                    <a:bodyPr/>
                    <a:lstStyle/>
                    <a:p>
                      <a:r>
                        <a:rPr lang="ru-RU" dirty="0">
                          <a:latin typeface="Circe Rounded  2" panose="020F0602020203020203" pitchFamily="34" charset="-52"/>
                        </a:rPr>
                        <a:t>Устойчивость к кислотам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Circe Rounded  2" panose="020F0602020203020203" pitchFamily="34" charset="-5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Circe Rounded  2" panose="020F0602020203020203" pitchFamily="34" charset="-5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71611989"/>
                  </a:ext>
                </a:extLst>
              </a:tr>
              <a:tr h="420470">
                <a:tc>
                  <a:txBody>
                    <a:bodyPr/>
                    <a:lstStyle/>
                    <a:p>
                      <a:r>
                        <a:rPr lang="ru-RU" dirty="0">
                          <a:latin typeface="Circe Rounded  2" panose="020F0602020203020203" pitchFamily="34" charset="-52"/>
                        </a:rPr>
                        <a:t>Устойчивость к щелочам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Circe Rounded  2" panose="020F0602020203020203" pitchFamily="34" charset="-5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Circe Rounded  2" panose="020F0602020203020203" pitchFamily="34" charset="-5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799325042"/>
                  </a:ext>
                </a:extLst>
              </a:tr>
              <a:tr h="420470">
                <a:tc>
                  <a:txBody>
                    <a:bodyPr/>
                    <a:lstStyle/>
                    <a:p>
                      <a:r>
                        <a:rPr lang="ru-RU" dirty="0">
                          <a:latin typeface="Circe Rounded  2" panose="020F0602020203020203" pitchFamily="34" charset="-52"/>
                        </a:rPr>
                        <a:t>Абсорбция загрязнений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Circe Rounded  2" panose="020F0602020203020203" pitchFamily="34" charset="-5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Circe Rounded  2" panose="020F0602020203020203" pitchFamily="34" charset="-5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65021087"/>
                  </a:ext>
                </a:extLst>
              </a:tr>
              <a:tr h="420470">
                <a:tc>
                  <a:txBody>
                    <a:bodyPr/>
                    <a:lstStyle/>
                    <a:p>
                      <a:r>
                        <a:rPr lang="ru-RU" dirty="0">
                          <a:latin typeface="Circe Rounded  2" panose="020F0602020203020203" pitchFamily="34" charset="-52"/>
                        </a:rPr>
                        <a:t>Долговечность использования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latin typeface="Circe Rounded  2" panose="020F0602020203020203" pitchFamily="34" charset="-5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Circe Rounded  2" panose="020F0602020203020203" pitchFamily="34" charset="-5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21774662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AA67BCF-8FF1-4FA1-8F5A-551242B1CF0B}"/>
              </a:ext>
            </a:extLst>
          </p:cNvPr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ПРЕИМУЩЕСТВА ПРИМЕНЕНИЯ </a:t>
            </a:r>
          </a:p>
          <a:p>
            <a:pPr algn="ctr"/>
            <a:r>
              <a:rPr lang="ru-RU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СОВРЕМЕННОГО НЕТКАНОГО МАТЕРИАЛА ДЛЯ УБОРКИ ПОЛА:</a:t>
            </a:r>
          </a:p>
          <a:p>
            <a:pPr algn="ctr"/>
            <a:r>
              <a:rPr lang="ru-RU" sz="2400" b="1" dirty="0">
                <a:solidFill>
                  <a:srgbClr val="00BE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СВОЙСТВА ВОЛОКНА</a:t>
            </a:r>
          </a:p>
        </p:txBody>
      </p:sp>
      <p:pic>
        <p:nvPicPr>
          <p:cNvPr id="1028" name="Picture 4" descr="Picture background">
            <a:extLst>
              <a:ext uri="{FF2B5EF4-FFF2-40B4-BE49-F238E27FC236}">
                <a16:creationId xmlns:a16="http://schemas.microsoft.com/office/drawing/2014/main" xmlns="" id="{B01041FB-3CD1-4B13-BCDE-74342995E6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8632" y="2915919"/>
            <a:ext cx="401665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icture background">
            <a:extLst>
              <a:ext uri="{FF2B5EF4-FFF2-40B4-BE49-F238E27FC236}">
                <a16:creationId xmlns:a16="http://schemas.microsoft.com/office/drawing/2014/main" xmlns="" id="{3BFF4ABE-DAE8-448E-AE66-5DD9FC3335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181" t="6739" r="6743" b="7814"/>
          <a:stretch/>
        </p:blipFill>
        <p:spPr bwMode="auto">
          <a:xfrm>
            <a:off x="6690067" y="3342856"/>
            <a:ext cx="358793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Picture background">
            <a:extLst>
              <a:ext uri="{FF2B5EF4-FFF2-40B4-BE49-F238E27FC236}">
                <a16:creationId xmlns:a16="http://schemas.microsoft.com/office/drawing/2014/main" xmlns="" id="{E9E720D0-9FB3-476A-9628-8C57173B23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381" t="17639" r="18620" b="18568"/>
          <a:stretch/>
        </p:blipFill>
        <p:spPr bwMode="auto">
          <a:xfrm>
            <a:off x="5679156" y="1876982"/>
            <a:ext cx="833686" cy="1001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9" descr="BwRasterelektronenmikrosQuerschnitt">
            <a:extLst>
              <a:ext uri="{FF2B5EF4-FFF2-40B4-BE49-F238E27FC236}">
                <a16:creationId xmlns:a16="http://schemas.microsoft.com/office/drawing/2014/main" xmlns="" id="{F7FFB283-18D5-472F-8234-2DC32ACA32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8632" y="1876982"/>
            <a:ext cx="1422232" cy="9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7" descr="PolamQuerschnitt">
            <a:extLst>
              <a:ext uri="{FF2B5EF4-FFF2-40B4-BE49-F238E27FC236}">
                <a16:creationId xmlns:a16="http://schemas.microsoft.com/office/drawing/2014/main" xmlns="" id="{8B0D8D7E-5861-4734-BE43-21E99D9E77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38481" y="1845687"/>
            <a:ext cx="1422232" cy="9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Группа 15">
            <a:extLst>
              <a:ext uri="{FF2B5EF4-FFF2-40B4-BE49-F238E27FC236}">
                <a16:creationId xmlns:a16="http://schemas.microsoft.com/office/drawing/2014/main" xmlns="" id="{0DD40025-88BD-4414-AACB-1F6E4FC48B7F}"/>
              </a:ext>
            </a:extLst>
          </p:cNvPr>
          <p:cNvGrpSpPr/>
          <p:nvPr/>
        </p:nvGrpSpPr>
        <p:grpSpPr>
          <a:xfrm>
            <a:off x="8707927" y="1781459"/>
            <a:ext cx="647085" cy="1096757"/>
            <a:chOff x="8755906" y="1379295"/>
            <a:chExt cx="647085" cy="1096757"/>
          </a:xfrm>
        </p:grpSpPr>
        <p:pic>
          <p:nvPicPr>
            <p:cNvPr id="17" name="Рисунок 16">
              <a:extLst>
                <a:ext uri="{FF2B5EF4-FFF2-40B4-BE49-F238E27FC236}">
                  <a16:creationId xmlns:a16="http://schemas.microsoft.com/office/drawing/2014/main" xmlns="" id="{6D2355DE-03F2-4474-9EB5-3BEF9E3FEE3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clrChange>
                <a:clrFrom>
                  <a:srgbClr val="F2F3F5"/>
                </a:clrFrom>
                <a:clrTo>
                  <a:srgbClr val="F2F3F5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8148" t="23370" r="20333" b="19550"/>
            <a:stretch/>
          </p:blipFill>
          <p:spPr>
            <a:xfrm>
              <a:off x="8755906" y="1725828"/>
              <a:ext cx="647085" cy="750224"/>
            </a:xfrm>
            <a:prstGeom prst="rect">
              <a:avLst/>
            </a:prstGeom>
          </p:spPr>
        </p:pic>
        <p:pic>
          <p:nvPicPr>
            <p:cNvPr id="18" name="Рисунок 17">
              <a:extLst>
                <a:ext uri="{FF2B5EF4-FFF2-40B4-BE49-F238E27FC236}">
                  <a16:creationId xmlns:a16="http://schemas.microsoft.com/office/drawing/2014/main" xmlns="" id="{C0CA68D6-D325-405A-9D1E-BC82871EC55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10800000">
              <a:off x="8838015" y="1379295"/>
              <a:ext cx="482865" cy="450262"/>
            </a:xfrm>
            <a:prstGeom prst="rect">
              <a:avLst/>
            </a:prstGeom>
          </p:spPr>
        </p:pic>
      </p:grpSp>
      <p:pic>
        <p:nvPicPr>
          <p:cNvPr id="19" name="Picture 4" descr="Picture background">
            <a:extLst>
              <a:ext uri="{FF2B5EF4-FFF2-40B4-BE49-F238E27FC236}">
                <a16:creationId xmlns:a16="http://schemas.microsoft.com/office/drawing/2014/main" xmlns="" id="{2FBE02D2-395C-43FE-A693-A3D6610853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38481" y="2878216"/>
            <a:ext cx="401665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0" descr="Picture background">
            <a:extLst>
              <a:ext uri="{FF2B5EF4-FFF2-40B4-BE49-F238E27FC236}">
                <a16:creationId xmlns:a16="http://schemas.microsoft.com/office/drawing/2014/main" xmlns="" id="{EF397083-D338-4BEC-8971-BAF15F401B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181" t="6739" r="6743" b="7814"/>
          <a:stretch/>
        </p:blipFill>
        <p:spPr bwMode="auto">
          <a:xfrm>
            <a:off x="6690066" y="3769793"/>
            <a:ext cx="358793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0" descr="Picture background">
            <a:extLst>
              <a:ext uri="{FF2B5EF4-FFF2-40B4-BE49-F238E27FC236}">
                <a16:creationId xmlns:a16="http://schemas.microsoft.com/office/drawing/2014/main" xmlns="" id="{31431471-A66B-483F-938C-1AC327EB51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181" t="6739" r="6743" b="7814"/>
          <a:stretch/>
        </p:blipFill>
        <p:spPr bwMode="auto">
          <a:xfrm>
            <a:off x="6690065" y="4183175"/>
            <a:ext cx="358793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0" descr="Picture background">
            <a:extLst>
              <a:ext uri="{FF2B5EF4-FFF2-40B4-BE49-F238E27FC236}">
                <a16:creationId xmlns:a16="http://schemas.microsoft.com/office/drawing/2014/main" xmlns="" id="{3ABC37FF-A4D8-4CBB-988A-DF98BA8BF8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181" t="6739" r="6743" b="7814"/>
          <a:stretch/>
        </p:blipFill>
        <p:spPr bwMode="auto">
          <a:xfrm>
            <a:off x="6690065" y="4576644"/>
            <a:ext cx="358793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0" descr="Picture background">
            <a:extLst>
              <a:ext uri="{FF2B5EF4-FFF2-40B4-BE49-F238E27FC236}">
                <a16:creationId xmlns:a16="http://schemas.microsoft.com/office/drawing/2014/main" xmlns="" id="{B97DBD06-516C-4AD2-A6D7-2E4B093D60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181" t="6739" r="6743" b="7814"/>
          <a:stretch/>
        </p:blipFill>
        <p:spPr bwMode="auto">
          <a:xfrm>
            <a:off x="6690065" y="5003581"/>
            <a:ext cx="358793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0" descr="Picture background">
            <a:extLst>
              <a:ext uri="{FF2B5EF4-FFF2-40B4-BE49-F238E27FC236}">
                <a16:creationId xmlns:a16="http://schemas.microsoft.com/office/drawing/2014/main" xmlns="" id="{CAB951D9-9F5B-47AA-96A3-0CB29DA381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181" t="6739" r="6743" b="7814"/>
          <a:stretch/>
        </p:blipFill>
        <p:spPr bwMode="auto">
          <a:xfrm>
            <a:off x="6690065" y="5450431"/>
            <a:ext cx="358793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0" descr="Picture background">
            <a:extLst>
              <a:ext uri="{FF2B5EF4-FFF2-40B4-BE49-F238E27FC236}">
                <a16:creationId xmlns:a16="http://schemas.microsoft.com/office/drawing/2014/main" xmlns="" id="{187E751E-9D53-4E5C-BB21-FFB033B038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181" t="6739" r="6743" b="7814"/>
          <a:stretch/>
        </p:blipFill>
        <p:spPr bwMode="auto">
          <a:xfrm>
            <a:off x="6690065" y="5877369"/>
            <a:ext cx="358793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Picture background">
            <a:extLst>
              <a:ext uri="{FF2B5EF4-FFF2-40B4-BE49-F238E27FC236}">
                <a16:creationId xmlns:a16="http://schemas.microsoft.com/office/drawing/2014/main" xmlns="" id="{CAC09FF9-F13A-4FE1-9B78-82EC0A868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38480" y="3275919"/>
            <a:ext cx="401665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Picture background">
            <a:extLst>
              <a:ext uri="{FF2B5EF4-FFF2-40B4-BE49-F238E27FC236}">
                <a16:creationId xmlns:a16="http://schemas.microsoft.com/office/drawing/2014/main" xmlns="" id="{921626C2-B10B-4A2E-B12B-BE954F520F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38479" y="3720238"/>
            <a:ext cx="401665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Picture background">
            <a:extLst>
              <a:ext uri="{FF2B5EF4-FFF2-40B4-BE49-F238E27FC236}">
                <a16:creationId xmlns:a16="http://schemas.microsoft.com/office/drawing/2014/main" xmlns="" id="{4C5F3480-CF30-4228-A1ED-FAF7414752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38479" y="4129793"/>
            <a:ext cx="401665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Picture background">
            <a:extLst>
              <a:ext uri="{FF2B5EF4-FFF2-40B4-BE49-F238E27FC236}">
                <a16:creationId xmlns:a16="http://schemas.microsoft.com/office/drawing/2014/main" xmlns="" id="{3EB6C3B3-D90A-4E53-A056-4EA9AA5951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38478" y="4576644"/>
            <a:ext cx="401665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Picture background">
            <a:extLst>
              <a:ext uri="{FF2B5EF4-FFF2-40B4-BE49-F238E27FC236}">
                <a16:creationId xmlns:a16="http://schemas.microsoft.com/office/drawing/2014/main" xmlns="" id="{94305BFE-1DA5-487B-97FD-E5614281B3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38477" y="5004715"/>
            <a:ext cx="401665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Picture background">
            <a:extLst>
              <a:ext uri="{FF2B5EF4-FFF2-40B4-BE49-F238E27FC236}">
                <a16:creationId xmlns:a16="http://schemas.microsoft.com/office/drawing/2014/main" xmlns="" id="{77AA75B9-8643-43BB-8FB8-243CE731CE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41561" y="5414270"/>
            <a:ext cx="401665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4" descr="Picture background">
            <a:extLst>
              <a:ext uri="{FF2B5EF4-FFF2-40B4-BE49-F238E27FC236}">
                <a16:creationId xmlns:a16="http://schemas.microsoft.com/office/drawing/2014/main" xmlns="" id="{5839656A-5D9E-428E-BCEC-9D0B1E426A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41561" y="5822947"/>
            <a:ext cx="401665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90239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7F71787-66BD-4D40-B48C-AEA21EF6326A}"/>
              </a:ext>
            </a:extLst>
          </p:cNvPr>
          <p:cNvSpPr txBox="1"/>
          <p:nvPr/>
        </p:nvSpPr>
        <p:spPr>
          <a:xfrm>
            <a:off x="8877179" y="6397916"/>
            <a:ext cx="3314820" cy="3129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*</a:t>
            </a:r>
            <a:r>
              <a:rPr lang="ru-RU" sz="1400" dirty="0">
                <a:latin typeface="Circe Rounded " panose="020F0402020203020203" pitchFamily="34" charset="-52"/>
                <a:ea typeface="Verdana" panose="020B0604030504040204" pitchFamily="34" charset="0"/>
                <a:cs typeface="Arial" panose="020B0604020202020204" pitchFamily="34" charset="0"/>
              </a:rPr>
              <a:t> «Физиология бактерий» Литусов Н.В. </a:t>
            </a:r>
            <a:endParaRPr lang="ru-RU" sz="1400" dirty="0">
              <a:latin typeface="Circe Rounded " panose="020F0402020203020203" pitchFamily="34" charset="-52"/>
            </a:endParaRPr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xmlns="" id="{0D41AAE9-83CC-4EA8-A123-C764D25A36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4206046730"/>
              </p:ext>
            </p:extLst>
          </p:nvPr>
        </p:nvGraphicFramePr>
        <p:xfrm>
          <a:off x="250630" y="511277"/>
          <a:ext cx="8402238" cy="5873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3" name="Группа 12">
            <a:extLst>
              <a:ext uri="{FF2B5EF4-FFF2-40B4-BE49-F238E27FC236}">
                <a16:creationId xmlns:a16="http://schemas.microsoft.com/office/drawing/2014/main" xmlns="" id="{AAA9245A-1E62-48A9-BE55-F7858933710F}"/>
              </a:ext>
            </a:extLst>
          </p:cNvPr>
          <p:cNvGrpSpPr/>
          <p:nvPr/>
        </p:nvGrpSpPr>
        <p:grpSpPr>
          <a:xfrm>
            <a:off x="250630" y="1297482"/>
            <a:ext cx="8402238" cy="5256888"/>
            <a:chOff x="412956" y="1590943"/>
            <a:chExt cx="7902955" cy="4805542"/>
          </a:xfrm>
        </p:grpSpPr>
        <p:pic>
          <p:nvPicPr>
            <p:cNvPr id="2052" name="Picture 4">
              <a:extLst>
                <a:ext uri="{FF2B5EF4-FFF2-40B4-BE49-F238E27FC236}">
                  <a16:creationId xmlns:a16="http://schemas.microsoft.com/office/drawing/2014/main" xmlns="" id="{3E218426-51A7-40FB-ADF8-47DA1A179F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16618554">
              <a:off x="5525206" y="3297922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>
              <a:extLst>
                <a:ext uri="{FF2B5EF4-FFF2-40B4-BE49-F238E27FC236}">
                  <a16:creationId xmlns:a16="http://schemas.microsoft.com/office/drawing/2014/main" xmlns="" id="{9BE8AD92-271C-4E57-91AC-C59CAF168F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2122" y="4668825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>
              <a:extLst>
                <a:ext uri="{FF2B5EF4-FFF2-40B4-BE49-F238E27FC236}">
                  <a16:creationId xmlns:a16="http://schemas.microsoft.com/office/drawing/2014/main" xmlns="" id="{8B1D5E5B-D03B-48A9-AF79-5CC0D1CA1A2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6796" y="4010810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8" name="Picture 10">
              <a:extLst>
                <a:ext uri="{FF2B5EF4-FFF2-40B4-BE49-F238E27FC236}">
                  <a16:creationId xmlns:a16="http://schemas.microsoft.com/office/drawing/2014/main" xmlns="" id="{3E187926-0656-4592-9DD0-C4D67FF94F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1229" y="4996651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0" name="Picture 12">
              <a:extLst>
                <a:ext uri="{FF2B5EF4-FFF2-40B4-BE49-F238E27FC236}">
                  <a16:creationId xmlns:a16="http://schemas.microsoft.com/office/drawing/2014/main" xmlns="" id="{585D9D98-387F-4B8C-99FC-EC67C3E52E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24434" y="4128825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2" name="Picture 14">
              <a:extLst>
                <a:ext uri="{FF2B5EF4-FFF2-40B4-BE49-F238E27FC236}">
                  <a16:creationId xmlns:a16="http://schemas.microsoft.com/office/drawing/2014/main" xmlns="" id="{F06230B6-D89D-4F45-AF17-6D69250DBEA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6111" y="3159000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10">
              <a:extLst>
                <a:ext uri="{FF2B5EF4-FFF2-40B4-BE49-F238E27FC236}">
                  <a16:creationId xmlns:a16="http://schemas.microsoft.com/office/drawing/2014/main" xmlns="" id="{38C78672-68AD-4C80-A5C8-30FC14672AD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5688" y="2436992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6">
              <a:extLst>
                <a:ext uri="{FF2B5EF4-FFF2-40B4-BE49-F238E27FC236}">
                  <a16:creationId xmlns:a16="http://schemas.microsoft.com/office/drawing/2014/main" xmlns="" id="{B2D8669F-6052-4180-AEA9-66B68C0D12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4412" y="2307190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0F5A773D-7060-434F-A238-4BC4F056052B}"/>
                </a:ext>
              </a:extLst>
            </p:cNvPr>
            <p:cNvSpPr txBox="1"/>
            <p:nvPr/>
          </p:nvSpPr>
          <p:spPr>
            <a:xfrm>
              <a:off x="412956" y="6027153"/>
              <a:ext cx="130768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1800" dirty="0">
                  <a:solidFill>
                    <a:schemeClr val="bg1">
                      <a:lumMod val="50000"/>
                    </a:schemeClr>
                  </a:solidFill>
                  <a:latin typeface="Circe Rounded" panose="020F0502020203020203" pitchFamily="34" charset="-52"/>
                  <a:ea typeface="Verdana" panose="020B0604030504040204" pitchFamily="34" charset="0"/>
                  <a:cs typeface="Arial" panose="020B0604020202020204" pitchFamily="34" charset="0"/>
                </a:rPr>
                <a:t>1 час</a:t>
              </a:r>
              <a:endParaRPr lang="ru-RU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BA8A0449-7D30-4467-8288-42E46A3C3ABE}"/>
                </a:ext>
              </a:extLst>
            </p:cNvPr>
            <p:cNvSpPr txBox="1"/>
            <p:nvPr/>
          </p:nvSpPr>
          <p:spPr>
            <a:xfrm>
              <a:off x="2084439" y="6027153"/>
              <a:ext cx="126723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dirty="0">
                  <a:solidFill>
                    <a:schemeClr val="bg1">
                      <a:lumMod val="50000"/>
                    </a:schemeClr>
                  </a:solidFill>
                  <a:latin typeface="Circe Rounded" panose="020F0502020203020203" pitchFamily="34" charset="-52"/>
                  <a:ea typeface="Verdana" panose="020B0604030504040204" pitchFamily="34" charset="0"/>
                  <a:cs typeface="Arial" panose="020B0604020202020204" pitchFamily="34" charset="0"/>
                </a:rPr>
                <a:t>2</a:t>
              </a:r>
              <a:r>
                <a:rPr lang="ru-RU" sz="1800" dirty="0">
                  <a:solidFill>
                    <a:schemeClr val="bg1">
                      <a:lumMod val="50000"/>
                    </a:schemeClr>
                  </a:solidFill>
                  <a:latin typeface="Circe Rounded" panose="020F0502020203020203" pitchFamily="34" charset="-52"/>
                  <a:ea typeface="Verdana" panose="020B0604030504040204" pitchFamily="34" charset="0"/>
                  <a:cs typeface="Arial" panose="020B0604020202020204" pitchFamily="34" charset="0"/>
                </a:rPr>
                <a:t> часа</a:t>
              </a:r>
              <a:endParaRPr lang="ru-RU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B335DA10-EAD9-48D3-994B-7D871AD09137}"/>
                </a:ext>
              </a:extLst>
            </p:cNvPr>
            <p:cNvSpPr txBox="1"/>
            <p:nvPr/>
          </p:nvSpPr>
          <p:spPr>
            <a:xfrm>
              <a:off x="3715466" y="6027153"/>
              <a:ext cx="126723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1800" dirty="0">
                  <a:solidFill>
                    <a:schemeClr val="bg1">
                      <a:lumMod val="50000"/>
                    </a:schemeClr>
                  </a:solidFill>
                  <a:latin typeface="Circe Rounded" panose="020F0502020203020203" pitchFamily="34" charset="-52"/>
                  <a:ea typeface="Verdana" panose="020B0604030504040204" pitchFamily="34" charset="0"/>
                  <a:cs typeface="Arial" panose="020B0604020202020204" pitchFamily="34" charset="0"/>
                </a:rPr>
                <a:t>3 часа</a:t>
              </a:r>
              <a:endParaRPr lang="ru-RU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0C390116-D2F1-49FA-86F6-1CE4ABA4AE46}"/>
                </a:ext>
              </a:extLst>
            </p:cNvPr>
            <p:cNvSpPr txBox="1"/>
            <p:nvPr/>
          </p:nvSpPr>
          <p:spPr>
            <a:xfrm>
              <a:off x="5382072" y="6027153"/>
              <a:ext cx="126723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dirty="0">
                  <a:solidFill>
                    <a:schemeClr val="bg1">
                      <a:lumMod val="50000"/>
                    </a:schemeClr>
                  </a:solidFill>
                  <a:latin typeface="Circe Rounded" panose="020F0502020203020203" pitchFamily="34" charset="-52"/>
                  <a:ea typeface="Verdana" panose="020B0604030504040204" pitchFamily="34" charset="0"/>
                  <a:cs typeface="Arial" panose="020B0604020202020204" pitchFamily="34" charset="0"/>
                </a:rPr>
                <a:t>4</a:t>
              </a:r>
              <a:r>
                <a:rPr lang="ru-RU" sz="1800" dirty="0">
                  <a:solidFill>
                    <a:schemeClr val="bg1">
                      <a:lumMod val="50000"/>
                    </a:schemeClr>
                  </a:solidFill>
                  <a:latin typeface="Circe Rounded" panose="020F0502020203020203" pitchFamily="34" charset="-52"/>
                  <a:ea typeface="Verdana" panose="020B0604030504040204" pitchFamily="34" charset="0"/>
                  <a:cs typeface="Arial" panose="020B0604020202020204" pitchFamily="34" charset="0"/>
                </a:rPr>
                <a:t> часа</a:t>
              </a:r>
              <a:endParaRPr lang="ru-RU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67FE38C1-0899-455E-AE71-245BFA96314C}"/>
                </a:ext>
              </a:extLst>
            </p:cNvPr>
            <p:cNvSpPr txBox="1"/>
            <p:nvPr/>
          </p:nvSpPr>
          <p:spPr>
            <a:xfrm>
              <a:off x="6971070" y="6027153"/>
              <a:ext cx="1344841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1800" dirty="0">
                  <a:solidFill>
                    <a:schemeClr val="bg1">
                      <a:lumMod val="50000"/>
                    </a:schemeClr>
                  </a:solidFill>
                  <a:latin typeface="Circe Rounded" panose="020F0502020203020203" pitchFamily="34" charset="-52"/>
                  <a:ea typeface="Verdana" panose="020B0604030504040204" pitchFamily="34" charset="0"/>
                  <a:cs typeface="Arial" panose="020B0604020202020204" pitchFamily="34" charset="0"/>
                </a:rPr>
                <a:t>5 часов</a:t>
              </a:r>
              <a:endParaRPr lang="ru-RU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18B094D3-4C53-4925-8872-1503016156B6}"/>
                </a:ext>
              </a:extLst>
            </p:cNvPr>
            <p:cNvSpPr txBox="1"/>
            <p:nvPr/>
          </p:nvSpPr>
          <p:spPr>
            <a:xfrm>
              <a:off x="412956" y="5657822"/>
              <a:ext cx="130769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1800" dirty="0">
                  <a:latin typeface="Circe Rounded" panose="020F0502020203020203" pitchFamily="34" charset="-52"/>
                  <a:ea typeface="Verdana" panose="020B0604030504040204" pitchFamily="34" charset="0"/>
                  <a:cs typeface="Arial" panose="020B0604020202020204" pitchFamily="34" charset="0"/>
                </a:rPr>
                <a:t>800</a:t>
              </a:r>
              <a:endParaRPr lang="ru-RU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429DA44D-4C81-4634-9F1C-AF22819F0221}"/>
                </a:ext>
              </a:extLst>
            </p:cNvPr>
            <p:cNvSpPr txBox="1"/>
            <p:nvPr/>
          </p:nvSpPr>
          <p:spPr>
            <a:xfrm>
              <a:off x="2102453" y="5493468"/>
              <a:ext cx="126723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dirty="0">
                  <a:latin typeface="Circe Rounded" panose="020F0502020203020203" pitchFamily="34" charset="-52"/>
                  <a:ea typeface="Verdana" panose="020B0604030504040204" pitchFamily="34" charset="0"/>
                  <a:cs typeface="Arial" panose="020B0604020202020204" pitchFamily="34" charset="0"/>
                </a:rPr>
                <a:t>6 4</a:t>
              </a:r>
              <a:r>
                <a:rPr lang="ru-RU" sz="1800" dirty="0">
                  <a:latin typeface="Circe Rounded" panose="020F0502020203020203" pitchFamily="34" charset="-52"/>
                  <a:ea typeface="Verdana" panose="020B0604030504040204" pitchFamily="34" charset="0"/>
                  <a:cs typeface="Arial" panose="020B0604020202020204" pitchFamily="34" charset="0"/>
                </a:rPr>
                <a:t>00</a:t>
              </a:r>
              <a:endParaRPr lang="ru-RU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8D9314E0-DD8D-47F7-8B71-A27F91C6FC1A}"/>
                </a:ext>
              </a:extLst>
            </p:cNvPr>
            <p:cNvSpPr txBox="1"/>
            <p:nvPr/>
          </p:nvSpPr>
          <p:spPr>
            <a:xfrm>
              <a:off x="3715465" y="4897320"/>
              <a:ext cx="126723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dirty="0">
                  <a:latin typeface="Circe Rounded" panose="020F0502020203020203" pitchFamily="34" charset="-52"/>
                  <a:ea typeface="Verdana" panose="020B0604030504040204" pitchFamily="34" charset="0"/>
                  <a:cs typeface="Arial" panose="020B0604020202020204" pitchFamily="34" charset="0"/>
                </a:rPr>
                <a:t>51 2</a:t>
              </a:r>
              <a:r>
                <a:rPr lang="ru-RU" sz="1800" dirty="0">
                  <a:latin typeface="Circe Rounded" panose="020F0502020203020203" pitchFamily="34" charset="-52"/>
                  <a:ea typeface="Verdana" panose="020B0604030504040204" pitchFamily="34" charset="0"/>
                  <a:cs typeface="Arial" panose="020B0604020202020204" pitchFamily="34" charset="0"/>
                </a:rPr>
                <a:t>00</a:t>
              </a:r>
              <a:endParaRPr lang="ru-RU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xmlns="" id="{8C3BAEA5-4445-4ECF-BA63-4818F05DF5BD}"/>
                </a:ext>
              </a:extLst>
            </p:cNvPr>
            <p:cNvSpPr txBox="1"/>
            <p:nvPr/>
          </p:nvSpPr>
          <p:spPr>
            <a:xfrm>
              <a:off x="5382072" y="4010810"/>
              <a:ext cx="126723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dirty="0">
                  <a:latin typeface="Circe Rounded" panose="020F0502020203020203" pitchFamily="34" charset="-52"/>
                  <a:ea typeface="Verdana" panose="020B0604030504040204" pitchFamily="34" charset="0"/>
                  <a:cs typeface="Arial" panose="020B0604020202020204" pitchFamily="34" charset="0"/>
                </a:rPr>
                <a:t>409 6</a:t>
              </a:r>
              <a:r>
                <a:rPr lang="ru-RU" sz="1800" dirty="0">
                  <a:latin typeface="Circe Rounded" panose="020F0502020203020203" pitchFamily="34" charset="-52"/>
                  <a:ea typeface="Verdana" panose="020B0604030504040204" pitchFamily="34" charset="0"/>
                  <a:cs typeface="Arial" panose="020B0604020202020204" pitchFamily="34" charset="0"/>
                </a:rPr>
                <a:t>00</a:t>
              </a:r>
              <a:endParaRPr lang="ru-RU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B56527CF-7E2D-4B8F-A519-A93F14A8D243}"/>
                </a:ext>
              </a:extLst>
            </p:cNvPr>
            <p:cNvSpPr txBox="1"/>
            <p:nvPr/>
          </p:nvSpPr>
          <p:spPr>
            <a:xfrm>
              <a:off x="7009873" y="1590943"/>
              <a:ext cx="126723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dirty="0">
                  <a:latin typeface="Circe Rounded" panose="020F0502020203020203" pitchFamily="34" charset="-52"/>
                  <a:ea typeface="Verdana" panose="020B0604030504040204" pitchFamily="34" charset="0"/>
                  <a:cs typeface="Arial" panose="020B0604020202020204" pitchFamily="34" charset="0"/>
                </a:rPr>
                <a:t>3 276 8</a:t>
              </a:r>
              <a:r>
                <a:rPr lang="ru-RU" sz="1800" dirty="0">
                  <a:latin typeface="Circe Rounded" panose="020F0502020203020203" pitchFamily="34" charset="-52"/>
                  <a:ea typeface="Verdana" panose="020B0604030504040204" pitchFamily="34" charset="0"/>
                  <a:cs typeface="Arial" panose="020B0604020202020204" pitchFamily="34" charset="0"/>
                </a:rPr>
                <a:t>00</a:t>
              </a:r>
              <a:endParaRPr lang="ru-RU" dirty="0"/>
            </a:p>
          </p:txBody>
        </p:sp>
        <p:pic>
          <p:nvPicPr>
            <p:cNvPr id="31" name="Picture 8">
              <a:extLst>
                <a:ext uri="{FF2B5EF4-FFF2-40B4-BE49-F238E27FC236}">
                  <a16:creationId xmlns:a16="http://schemas.microsoft.com/office/drawing/2014/main" xmlns="" id="{E50E582D-5618-4A3C-A15A-B75E53251AD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5999" y="1606856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4379FA9C-5B9A-40E8-BD08-EF291C80221C}"/>
              </a:ext>
            </a:extLst>
          </p:cNvPr>
          <p:cNvSpPr txBox="1"/>
          <p:nvPr/>
        </p:nvSpPr>
        <p:spPr>
          <a:xfrm>
            <a:off x="8652868" y="1377390"/>
            <a:ext cx="3070122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Circe Rounded" panose="020F0502020203020203" pitchFamily="34" charset="-52"/>
                <a:ea typeface="Verdana" panose="020B0604030504040204" pitchFamily="34" charset="0"/>
                <a:cs typeface="Arial" panose="020B0604020202020204" pitchFamily="34" charset="0"/>
              </a:rPr>
              <a:t>Большинство микроорганизмов при благоприятных</a:t>
            </a:r>
            <a:r>
              <a:rPr lang="en-US" sz="2000" dirty="0">
                <a:latin typeface="Circe Rounded" panose="020F0502020203020203" pitchFamily="34" charset="-52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Circe Rounded" panose="020F0502020203020203" pitchFamily="34" charset="-52"/>
                <a:ea typeface="Verdana" panose="020B0604030504040204" pitchFamily="34" charset="0"/>
                <a:cs typeface="Arial" panose="020B0604020202020204" pitchFamily="34" charset="0"/>
              </a:rPr>
              <a:t>условиях  делятся пополам </a:t>
            </a:r>
          </a:p>
          <a:p>
            <a:pPr algn="ctr"/>
            <a:r>
              <a:rPr lang="ru-RU" sz="2000" dirty="0">
                <a:latin typeface="Circe Rounded" panose="020F0502020203020203" pitchFamily="34" charset="-52"/>
                <a:ea typeface="Verdana" panose="020B0604030504040204" pitchFamily="34" charset="0"/>
                <a:cs typeface="Arial" panose="020B0604020202020204" pitchFamily="34" charset="0"/>
              </a:rPr>
              <a:t>через  каждые </a:t>
            </a:r>
          </a:p>
          <a:p>
            <a:pPr algn="ctr"/>
            <a:r>
              <a:rPr lang="ru-RU" sz="2800" b="1" dirty="0">
                <a:latin typeface="Circe Rounded" panose="020F0502020203020203" pitchFamily="34" charset="-52"/>
                <a:ea typeface="Verdana" panose="020B0604030504040204" pitchFamily="34" charset="0"/>
                <a:cs typeface="Arial" panose="020B0604020202020204" pitchFamily="34" charset="0"/>
              </a:rPr>
              <a:t>20-30</a:t>
            </a:r>
            <a:r>
              <a:rPr lang="ru-RU" b="1" dirty="0">
                <a:latin typeface="Circe Rounded" panose="020F0502020203020203" pitchFamily="34" charset="-52"/>
                <a:ea typeface="Verdana" panose="020B0604030504040204" pitchFamily="34" charset="0"/>
                <a:cs typeface="Arial" panose="020B0604020202020204" pitchFamily="34" charset="0"/>
              </a:rPr>
              <a:t> минут </a:t>
            </a:r>
            <a:r>
              <a:rPr lang="ru-RU" b="1" dirty="0">
                <a:latin typeface="Arial Narrow" panose="020B0606020202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*</a:t>
            </a:r>
          </a:p>
          <a:p>
            <a:pPr algn="ctr"/>
            <a:endParaRPr lang="ru-RU" b="1" dirty="0">
              <a:latin typeface="Arial Narrow" panose="020B060602020203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>
              <a:latin typeface="Arial Narrow" panose="020B060602020203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>
                <a:latin typeface="Circe Rounded" panose="020F0502020203020203" pitchFamily="34" charset="-52"/>
                <a:ea typeface="Verdana" panose="020B0604030504040204" pitchFamily="34" charset="0"/>
                <a:cs typeface="Arial" panose="020B0604020202020204" pitchFamily="34" charset="0"/>
              </a:rPr>
              <a:t>100 бактерий </a:t>
            </a:r>
          </a:p>
          <a:p>
            <a:pPr algn="ctr"/>
            <a:r>
              <a:rPr lang="ru-RU" sz="2400" dirty="0">
                <a:latin typeface="Circe Rounded" panose="020F0502020203020203" pitchFamily="34" charset="-52"/>
                <a:ea typeface="Verdana" panose="020B0604030504040204" pitchFamily="34" charset="0"/>
                <a:cs typeface="Arial" panose="020B0604020202020204" pitchFamily="34" charset="0"/>
              </a:rPr>
              <a:t>при t +37° </a:t>
            </a:r>
          </a:p>
          <a:p>
            <a:pPr algn="ctr"/>
            <a:r>
              <a:rPr lang="ru-RU" sz="2400" dirty="0">
                <a:latin typeface="Circe Rounded" panose="020F0502020203020203" pitchFamily="34" charset="-52"/>
                <a:ea typeface="Verdana" panose="020B0604030504040204" pitchFamily="34" charset="0"/>
                <a:cs typeface="Arial" panose="020B0604020202020204" pitchFamily="34" charset="0"/>
              </a:rPr>
              <a:t>через 5 часов превратятся</a:t>
            </a:r>
          </a:p>
          <a:p>
            <a:pPr algn="ctr"/>
            <a:r>
              <a:rPr lang="ru-RU" sz="2400" dirty="0">
                <a:latin typeface="Circe Rounded" panose="020F0502020203020203" pitchFamily="34" charset="-52"/>
                <a:ea typeface="Verdana" panose="020B0604030504040204" pitchFamily="34" charset="0"/>
                <a:cs typeface="Arial" panose="020B0604020202020204" pitchFamily="34" charset="0"/>
              </a:rPr>
              <a:t> в более чем </a:t>
            </a:r>
          </a:p>
          <a:p>
            <a:pPr algn="ctr"/>
            <a:r>
              <a:rPr lang="ru-RU" sz="2800" b="1" dirty="0">
                <a:latin typeface="Circe Rounded" panose="020F0502020203020203" pitchFamily="34" charset="-52"/>
                <a:ea typeface="Verdana" panose="020B0604030504040204" pitchFamily="34" charset="0"/>
                <a:cs typeface="Arial" panose="020B0604020202020204" pitchFamily="34" charset="0"/>
              </a:rPr>
              <a:t>3 </a:t>
            </a:r>
            <a:r>
              <a:rPr lang="ru-RU" sz="2400" b="1" dirty="0">
                <a:latin typeface="Circe Rounded" panose="020F0502020203020203" pitchFamily="34" charset="-52"/>
                <a:ea typeface="Verdana" panose="020B0604030504040204" pitchFamily="34" charset="0"/>
                <a:cs typeface="Arial" panose="020B0604020202020204" pitchFamily="34" charset="0"/>
              </a:rPr>
              <a:t>млн</a:t>
            </a:r>
            <a:r>
              <a:rPr lang="ru-RU" sz="2000" dirty="0">
                <a:latin typeface="Circe Rounded" panose="020F0502020203020203" pitchFamily="34" charset="-52"/>
                <a:ea typeface="Verdana" panose="020B0604030504040204" pitchFamily="34" charset="0"/>
                <a:cs typeface="Arial" panose="020B0604020202020204" pitchFamily="34" charset="0"/>
              </a:rPr>
              <a:t>!</a:t>
            </a:r>
            <a:endParaRPr lang="ru-RU" sz="2000" b="1" dirty="0">
              <a:latin typeface="Circe Rounded" panose="020F0502020203020203" pitchFamily="34" charset="-52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073B021C-0BE7-4BFC-9173-2A88A216BF9D}"/>
              </a:ext>
            </a:extLst>
          </p:cNvPr>
          <p:cNvSpPr/>
          <p:nvPr/>
        </p:nvSpPr>
        <p:spPr>
          <a:xfrm>
            <a:off x="78658" y="316035"/>
            <a:ext cx="10205884" cy="9835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E391024-3F8D-443C-BDE5-C7A1740EC1E6}"/>
              </a:ext>
            </a:extLst>
          </p:cNvPr>
          <p:cNvSpPr txBox="1"/>
          <p:nvPr/>
        </p:nvSpPr>
        <p:spPr>
          <a:xfrm>
            <a:off x="0" y="217715"/>
            <a:ext cx="121919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ДИНАМИКА РОСТА МИКРОФЛОРЫ</a:t>
            </a:r>
          </a:p>
        </p:txBody>
      </p:sp>
    </p:spTree>
    <p:extLst>
      <p:ext uri="{BB962C8B-B14F-4D97-AF65-F5344CB8AC3E}">
        <p14:creationId xmlns:p14="http://schemas.microsoft.com/office/powerpoint/2010/main" xmlns="" val="314393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2F60DDC-F432-4BB4-8281-8376218DF93F}"/>
              </a:ext>
            </a:extLst>
          </p:cNvPr>
          <p:cNvSpPr txBox="1"/>
          <p:nvPr/>
        </p:nvSpPr>
        <p:spPr>
          <a:xfrm>
            <a:off x="0" y="44079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ПРЕДОТВРАЩЕНИЕ ЗАГРЯЗНЕНИЯ ЗА СЧЕТ </a:t>
            </a:r>
          </a:p>
          <a:p>
            <a:pPr algn="ctr"/>
            <a:r>
              <a:rPr lang="ru-RU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ПРИМЕНЕНИЯ СОВРЕМЕННЫХ МАТЕРИАЛОВ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xmlns="" id="{3EDFD986-EF69-4D35-B71B-54503D908F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914885751"/>
              </p:ext>
            </p:extLst>
          </p:nvPr>
        </p:nvGraphicFramePr>
        <p:xfrm>
          <a:off x="232697" y="1114459"/>
          <a:ext cx="5863303" cy="4629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80743AEE-A5B1-4EED-A642-81880464C48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98173" y="1299478"/>
            <a:ext cx="615398" cy="8984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9FA00E7-7DBC-4805-BE6C-7D2FBF2507FD}"/>
              </a:ext>
            </a:extLst>
          </p:cNvPr>
          <p:cNvSpPr txBox="1"/>
          <p:nvPr/>
        </p:nvSpPr>
        <p:spPr>
          <a:xfrm>
            <a:off x="232696" y="5986769"/>
            <a:ext cx="1165122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</a:rPr>
              <a:t>Уборка пола мопом из </a:t>
            </a:r>
            <a:r>
              <a:rPr lang="ru-RU" sz="20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современных синтетических материалов сокращает 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</a:rPr>
              <a:t>обсемененность «остаточной органикой» на </a:t>
            </a:r>
            <a:r>
              <a:rPr lang="ru-RU" sz="2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37</a:t>
            </a:r>
            <a:r>
              <a:rPr lang="ru-RU" sz="20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% </a:t>
            </a:r>
          </a:p>
        </p:txBody>
      </p: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xmlns="" id="{93C35E23-2282-448F-9A04-52654A8A5605}"/>
              </a:ext>
            </a:extLst>
          </p:cNvPr>
          <p:cNvGrpSpPr/>
          <p:nvPr/>
        </p:nvGrpSpPr>
        <p:grpSpPr>
          <a:xfrm>
            <a:off x="6282813" y="1239360"/>
            <a:ext cx="5601110" cy="1758979"/>
            <a:chOff x="6282813" y="2517555"/>
            <a:chExt cx="5601110" cy="1758979"/>
          </a:xfrm>
        </p:grpSpPr>
        <p:pic>
          <p:nvPicPr>
            <p:cNvPr id="10" name="Рисунок 9">
              <a:extLst>
                <a:ext uri="{FF2B5EF4-FFF2-40B4-BE49-F238E27FC236}">
                  <a16:creationId xmlns:a16="http://schemas.microsoft.com/office/drawing/2014/main" xmlns="" id="{38B778AB-B536-4C85-9BA7-E3651EE4DFE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/>
            <a:srcRect l="5443"/>
            <a:stretch/>
          </p:blipFill>
          <p:spPr>
            <a:xfrm>
              <a:off x="6282813" y="2517555"/>
              <a:ext cx="1716036" cy="1758979"/>
            </a:xfrm>
            <a:prstGeom prst="rect">
              <a:avLst/>
            </a:prstGeom>
          </p:spPr>
        </p:pic>
        <p:pic>
          <p:nvPicPr>
            <p:cNvPr id="12" name="Рисунок 11">
              <a:extLst>
                <a:ext uri="{FF2B5EF4-FFF2-40B4-BE49-F238E27FC236}">
                  <a16:creationId xmlns:a16="http://schemas.microsoft.com/office/drawing/2014/main" xmlns="" id="{74189D2F-F20D-4A56-AF34-5D7AA2E0912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5350" y="2517555"/>
              <a:ext cx="1716036" cy="1758979"/>
            </a:xfrm>
            <a:prstGeom prst="rect">
              <a:avLst/>
            </a:prstGeom>
          </p:spPr>
        </p:pic>
        <p:pic>
          <p:nvPicPr>
            <p:cNvPr id="14" name="Рисунок 13">
              <a:extLst>
                <a:ext uri="{FF2B5EF4-FFF2-40B4-BE49-F238E27FC236}">
                  <a16:creationId xmlns:a16="http://schemas.microsoft.com/office/drawing/2014/main" xmlns="" id="{9DCE31FF-734B-4701-BE35-2CBBFF3563D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167887" y="2517555"/>
              <a:ext cx="1716036" cy="1739294"/>
            </a:xfrm>
            <a:prstGeom prst="rect">
              <a:avLst/>
            </a:prstGeom>
          </p:spPr>
        </p:pic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B7EC9509-D126-4264-9F64-9A1700671F77}"/>
              </a:ext>
            </a:extLst>
          </p:cNvPr>
          <p:cNvSpPr txBox="1"/>
          <p:nvPr/>
        </p:nvSpPr>
        <p:spPr>
          <a:xfrm>
            <a:off x="6282813" y="3248941"/>
            <a:ext cx="567649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Circe Rounded" panose="020F0502020203020203" pitchFamily="34" charset="-52"/>
                <a:ea typeface="Verdana" panose="020B0604030504040204" pitchFamily="34" charset="0"/>
              </a:rPr>
              <a:t>Метод: </a:t>
            </a:r>
            <a:r>
              <a:rPr lang="ru-RU" sz="1600" dirty="0">
                <a:latin typeface="Circe Rounded" panose="020F0502020203020203" pitchFamily="34" charset="-52"/>
                <a:ea typeface="Verdana" panose="020B0604030504040204" pitchFamily="34" charset="0"/>
              </a:rPr>
              <a:t>определение </a:t>
            </a:r>
            <a:r>
              <a:rPr lang="ru-RU" sz="1600" b="0" i="0" dirty="0">
                <a:effectLst/>
                <a:latin typeface="Circe Rounded" panose="020F0502020203020203" pitchFamily="34" charset="-52"/>
                <a:ea typeface="Verdana" panose="020B0604030504040204" pitchFamily="34" charset="0"/>
              </a:rPr>
              <a:t>люменометром </a:t>
            </a:r>
            <a:r>
              <a:rPr lang="ru-RU" sz="1600" dirty="0">
                <a:latin typeface="Circe Rounded" panose="020F0502020203020203" pitchFamily="34" charset="-52"/>
                <a:ea typeface="Verdana" panose="020B0604030504040204" pitchFamily="34" charset="0"/>
              </a:rPr>
              <a:t>наличия молекул АТФ (аденозинтрифосфата) на напольном покрытии</a:t>
            </a:r>
            <a:r>
              <a:rPr lang="ru-RU" sz="1600" b="0" i="0" dirty="0">
                <a:effectLst/>
                <a:latin typeface="Circe Rounded" panose="020F0502020203020203" pitchFamily="34" charset="-52"/>
                <a:ea typeface="Verdana" panose="020B0604030504040204" pitchFamily="34" charset="0"/>
              </a:rPr>
              <a:t>.</a:t>
            </a:r>
          </a:p>
          <a:p>
            <a:endParaRPr lang="ru-RU" sz="1600" dirty="0">
              <a:latin typeface="Circe Rounded" panose="020F0502020203020203" pitchFamily="34" charset="-52"/>
              <a:ea typeface="Verdana" panose="020B0604030504040204" pitchFamily="34" charset="0"/>
            </a:endParaRPr>
          </a:p>
          <a:p>
            <a:endParaRPr lang="ru-RU" sz="1600" b="0" i="0" dirty="0">
              <a:effectLst/>
              <a:latin typeface="Circe Rounded" panose="020F0502020203020203" pitchFamily="34" charset="-52"/>
              <a:ea typeface="Verdana" panose="020B0604030504040204" pitchFamily="34" charset="0"/>
            </a:endParaRPr>
          </a:p>
          <a:p>
            <a:endParaRPr lang="ru-RU" sz="1600" b="0" i="0" dirty="0">
              <a:effectLst/>
              <a:latin typeface="Circe Rounded" panose="020F0502020203020203" pitchFamily="34" charset="-52"/>
              <a:ea typeface="Verdana" panose="020B0604030504040204" pitchFamily="34" charset="0"/>
            </a:endParaRPr>
          </a:p>
          <a:p>
            <a:endParaRPr lang="ru-RU" sz="1600" dirty="0">
              <a:latin typeface="Circe Rounded" panose="020F0502020203020203" pitchFamily="34" charset="-52"/>
              <a:ea typeface="Verdana" panose="020B0604030504040204" pitchFamily="34" charset="0"/>
            </a:endParaRPr>
          </a:p>
          <a:p>
            <a:r>
              <a:rPr lang="ru-RU" sz="1600" b="1" dirty="0">
                <a:latin typeface="Circe Rounded" panose="020F0502020203020203" pitchFamily="34" charset="-52"/>
                <a:ea typeface="Verdana" panose="020B0604030504040204" pitchFamily="34" charset="0"/>
              </a:rPr>
              <a:t>Период: </a:t>
            </a:r>
            <a:r>
              <a:rPr lang="ru-RU" sz="1600" dirty="0">
                <a:latin typeface="Circe Rounded" panose="020F0502020203020203" pitchFamily="34" charset="-52"/>
                <a:ea typeface="Verdana" panose="020B0604030504040204" pitchFamily="34" charset="0"/>
              </a:rPr>
              <a:t>еженедельные тесты в течение 1 месяца.</a:t>
            </a:r>
          </a:p>
          <a:p>
            <a:endParaRPr lang="ru-RU" sz="1600" dirty="0">
              <a:latin typeface="Circe Rounded" panose="020F0502020203020203" pitchFamily="34" charset="-52"/>
              <a:ea typeface="Verdana" panose="020B0604030504040204" pitchFamily="34" charset="0"/>
            </a:endParaRPr>
          </a:p>
          <a:p>
            <a:r>
              <a:rPr lang="ru-RU" sz="1600" b="1" dirty="0">
                <a:latin typeface="Circe Rounded" panose="020F0502020203020203" pitchFamily="34" charset="-52"/>
                <a:ea typeface="Verdana" panose="020B0604030504040204" pitchFamily="34" charset="0"/>
              </a:rPr>
              <a:t>Место: </a:t>
            </a:r>
            <a:r>
              <a:rPr lang="ru-RU" sz="1600" dirty="0">
                <a:latin typeface="Circe Rounded" panose="020F0502020203020203" pitchFamily="34" charset="-52"/>
                <a:ea typeface="Verdana" panose="020B0604030504040204" pitchFamily="34" charset="0"/>
              </a:rPr>
              <a:t>крупная сеть ресторанов быстрого питания, зоны с наибольшим траффиком (входная зона и зона выдачи заказов).</a:t>
            </a: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F7CCE03D-CBB7-4A3A-A973-98BEC57FEE3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75002" y="3873345"/>
            <a:ext cx="5079580" cy="830997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98E6BA2D-6874-4B82-A932-114FC65B95C9}"/>
              </a:ext>
            </a:extLst>
          </p:cNvPr>
          <p:cNvSpPr/>
          <p:nvPr/>
        </p:nvSpPr>
        <p:spPr>
          <a:xfrm>
            <a:off x="308077" y="5354229"/>
            <a:ext cx="1288026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RLU </a:t>
            </a:r>
          </a:p>
          <a:p>
            <a:pPr algn="ctr"/>
            <a:r>
              <a:rPr lang="ru-RU" sz="1000" dirty="0">
                <a:solidFill>
                  <a:schemeClr val="tx1"/>
                </a:solidFill>
              </a:rPr>
              <a:t>относительные световые единицы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F743E356-A707-47F4-828E-4FB61BA0F651}"/>
              </a:ext>
            </a:extLst>
          </p:cNvPr>
          <p:cNvSpPr/>
          <p:nvPr/>
        </p:nvSpPr>
        <p:spPr>
          <a:xfrm>
            <a:off x="232696" y="5124612"/>
            <a:ext cx="414593" cy="3481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RLU</a:t>
            </a:r>
            <a:endParaRPr lang="ru-RU" sz="1000" dirty="0">
              <a:solidFill>
                <a:schemeClr val="tx1"/>
              </a:solidFill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2AA9514F-94CE-4B8B-AEC9-13D8AD87B61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12517" y="118148"/>
            <a:ext cx="1328670" cy="576000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xmlns="" id="{07CC28D6-D74C-4DA4-85EF-A7AF487D9B9C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 xmlns="">
                  <a14:imgLayer r:embed="rId10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849" t="17055" r="15784" b="16129"/>
          <a:stretch/>
        </p:blipFill>
        <p:spPr>
          <a:xfrm>
            <a:off x="1634310" y="2804760"/>
            <a:ext cx="1496954" cy="1895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863129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11101</TotalTime>
  <Words>169</Words>
  <Application>Microsoft Office PowerPoint</Application>
  <PresentationFormat>Произвольный</PresentationFormat>
  <Paragraphs>49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Синегаева</dc:creator>
  <cp:lastModifiedBy>!User03!</cp:lastModifiedBy>
  <cp:revision>552</cp:revision>
  <cp:lastPrinted>2024-12-10T08:53:26Z</cp:lastPrinted>
  <dcterms:created xsi:type="dcterms:W3CDTF">2023-02-08T12:38:07Z</dcterms:created>
  <dcterms:modified xsi:type="dcterms:W3CDTF">2024-12-18T15:19:16Z</dcterms:modified>
</cp:coreProperties>
</file>